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1"/>
    <p:sldMasterId id="2147483668"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747775"/>
          </p15:clr>
        </p15:guide>
        <p15:guide id="2" pos="576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FF57A12-DCE1-4E85-9F7A-9E67E352460D}">
  <a:tblStyle styleId="{BFF57A12-DCE1-4E85-9F7A-9E67E35246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4" d="100"/>
          <a:sy n="34" d="100"/>
        </p:scale>
        <p:origin x="931" y="58"/>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289341b2a4_1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289341b2a4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289341b2a4_1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289341b2a4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289341b2a4_1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289341b2a4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289341b2a4_1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289341b2a4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289341b2a4_1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289341b2a4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289341b2a4_1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289341b2a4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289341b2a4_1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289341b2a4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289341b2a4_1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289341b2a4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289341b2a4_1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289341b2a4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289341b2a4_1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289341b2a4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289341b2a4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289341b2a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289341b2a4_1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289341b2a4_1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289341b2a4_1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289341b2a4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289341b2a4_1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289341b2a4_1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289341b2a4_1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289341b2a4_1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289341b2a4_1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289341b2a4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289341b2a4_1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289341b2a4_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289341b2a4_1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289341b2a4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289341b2a4_1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289341b2a4_1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29c72793e7_1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29c72793e7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289341b2a4_1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289341b2a4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289341b2a4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289341b2a4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289341b2a4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289341b2a4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289341b2a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289341b2a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289341b2a4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289341b2a4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289341b2a4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289341b2a4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289341b2a4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289341b2a4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289341b2a4_1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289341b2a4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835375" y="3702850"/>
            <a:ext cx="15109800" cy="3105000"/>
          </a:xfrm>
          <a:prstGeom prst="rect">
            <a:avLst/>
          </a:prstGeom>
        </p:spPr>
        <p:txBody>
          <a:bodyPr spcFirstLastPara="1" wrap="square" lIns="0" tIns="0" rIns="0" bIns="0" anchor="t" anchorCtr="0">
            <a:noAutofit/>
          </a:bodyPr>
          <a:lstStyle>
            <a:lvl1pPr lvl="0">
              <a:spcBef>
                <a:spcPts val="0"/>
              </a:spcBef>
              <a:spcAft>
                <a:spcPts val="0"/>
              </a:spcAft>
              <a:buSzPts val="9600"/>
              <a:buNone/>
              <a:defRPr sz="96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pic>
        <p:nvPicPr>
          <p:cNvPr id="11" name="Google Shape;11;p2"/>
          <p:cNvPicPr preferRelativeResize="0"/>
          <p:nvPr/>
        </p:nvPicPr>
        <p:blipFill>
          <a:blip r:embed="rId3">
            <a:alphaModFix/>
          </a:blip>
          <a:stretch>
            <a:fillRect/>
          </a:stretch>
        </p:blipFill>
        <p:spPr>
          <a:xfrm>
            <a:off x="1900054" y="1630500"/>
            <a:ext cx="3592778" cy="660275"/>
          </a:xfrm>
          <a:prstGeom prst="rect">
            <a:avLst/>
          </a:prstGeom>
          <a:noFill/>
          <a:ln>
            <a:noFill/>
          </a:ln>
        </p:spPr>
      </p:pic>
      <p:cxnSp>
        <p:nvCxnSpPr>
          <p:cNvPr id="12" name="Google Shape;12;p2"/>
          <p:cNvCxnSpPr/>
          <p:nvPr/>
        </p:nvCxnSpPr>
        <p:spPr>
          <a:xfrm>
            <a:off x="16175" y="9225850"/>
            <a:ext cx="18304200" cy="0"/>
          </a:xfrm>
          <a:prstGeom prst="straightConnector1">
            <a:avLst/>
          </a:prstGeom>
          <a:noFill/>
          <a:ln w="19050" cap="flat" cmpd="sng">
            <a:solidFill>
              <a:srgbClr val="443C7E"/>
            </a:solidFill>
            <a:prstDash val="solid"/>
            <a:round/>
            <a:headEnd type="none" w="med" len="med"/>
            <a:tailEnd type="none" w="med" len="med"/>
          </a:ln>
        </p:spPr>
      </p:cxnSp>
      <p:pic>
        <p:nvPicPr>
          <p:cNvPr id="13" name="Google Shape;13;p2"/>
          <p:cNvPicPr preferRelativeResize="0"/>
          <p:nvPr/>
        </p:nvPicPr>
        <p:blipFill>
          <a:blip r:embed="rId4">
            <a:alphaModFix/>
          </a:blip>
          <a:stretch>
            <a:fillRect/>
          </a:stretch>
        </p:blipFill>
        <p:spPr>
          <a:xfrm>
            <a:off x="1900050" y="9440737"/>
            <a:ext cx="2371927" cy="533425"/>
          </a:xfrm>
          <a:prstGeom prst="rect">
            <a:avLst/>
          </a:prstGeom>
          <a:noFill/>
          <a:ln>
            <a:noFill/>
          </a:ln>
        </p:spPr>
      </p:pic>
      <p:sp>
        <p:nvSpPr>
          <p:cNvPr id="14" name="Google Shape;14;p2"/>
          <p:cNvSpPr txBox="1"/>
          <p:nvPr/>
        </p:nvSpPr>
        <p:spPr>
          <a:xfrm>
            <a:off x="14087488" y="9575000"/>
            <a:ext cx="10242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a:solidFill>
                  <a:schemeClr val="lt1"/>
                </a:solidFill>
                <a:latin typeface="Inter Medium"/>
                <a:ea typeface="Inter Medium"/>
                <a:cs typeface="Inter Medium"/>
                <a:sym typeface="Inter Medium"/>
              </a:rPr>
              <a:t>#afpicon</a:t>
            </a:r>
            <a:endParaRPr sz="1800">
              <a:solidFill>
                <a:schemeClr val="lt1"/>
              </a:solidFill>
              <a:latin typeface="Inter Medium"/>
              <a:ea typeface="Inter Medium"/>
              <a:cs typeface="Inter Medium"/>
              <a:sym typeface="Inter Medium"/>
            </a:endParaRPr>
          </a:p>
        </p:txBody>
      </p:sp>
      <p:sp>
        <p:nvSpPr>
          <p:cNvPr id="15" name="Google Shape;15;p2"/>
          <p:cNvSpPr txBox="1"/>
          <p:nvPr/>
        </p:nvSpPr>
        <p:spPr>
          <a:xfrm>
            <a:off x="15587679" y="9575000"/>
            <a:ext cx="13572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a:solidFill>
                  <a:schemeClr val="lt1"/>
                </a:solidFill>
                <a:latin typeface="Inter Medium"/>
                <a:ea typeface="Inter Medium"/>
                <a:cs typeface="Inter Medium"/>
                <a:sym typeface="Inter Medium"/>
              </a:rPr>
              <a:t>afpicon.com</a:t>
            </a:r>
            <a:endParaRPr sz="1800">
              <a:solidFill>
                <a:schemeClr val="lt1"/>
              </a:solidFill>
              <a:latin typeface="Inter Medium"/>
              <a:ea typeface="Inter Medium"/>
              <a:cs typeface="Inter Medium"/>
              <a:sym typeface="Inter Medium"/>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 you">
  <p:cSld name="CUSTOM_1">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1"/>
          <p:cNvSpPr txBox="1">
            <a:spLocks noGrp="1"/>
          </p:cNvSpPr>
          <p:nvPr>
            <p:ph type="ctrTitle"/>
          </p:nvPr>
        </p:nvSpPr>
        <p:spPr>
          <a:xfrm>
            <a:off x="1835375" y="3702850"/>
            <a:ext cx="15109800" cy="3105000"/>
          </a:xfrm>
          <a:prstGeom prst="rect">
            <a:avLst/>
          </a:prstGeom>
        </p:spPr>
        <p:txBody>
          <a:bodyPr spcFirstLastPara="1" wrap="square" lIns="0" tIns="0" rIns="0" bIns="0" anchor="t" anchorCtr="0">
            <a:noAutofit/>
          </a:bodyPr>
          <a:lstStyle>
            <a:lvl1pPr lvl="0" rtl="0">
              <a:spcBef>
                <a:spcPts val="0"/>
              </a:spcBef>
              <a:spcAft>
                <a:spcPts val="0"/>
              </a:spcAft>
              <a:buSzPts val="9600"/>
              <a:buNone/>
              <a:defRPr sz="96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pic>
        <p:nvPicPr>
          <p:cNvPr id="73" name="Google Shape;73;p11"/>
          <p:cNvPicPr preferRelativeResize="0"/>
          <p:nvPr/>
        </p:nvPicPr>
        <p:blipFill>
          <a:blip r:embed="rId3">
            <a:alphaModFix/>
          </a:blip>
          <a:stretch>
            <a:fillRect/>
          </a:stretch>
        </p:blipFill>
        <p:spPr>
          <a:xfrm>
            <a:off x="1900054" y="1630500"/>
            <a:ext cx="3592778" cy="660275"/>
          </a:xfrm>
          <a:prstGeom prst="rect">
            <a:avLst/>
          </a:prstGeom>
          <a:noFill/>
          <a:ln>
            <a:noFill/>
          </a:ln>
        </p:spPr>
      </p:pic>
      <p:cxnSp>
        <p:nvCxnSpPr>
          <p:cNvPr id="74" name="Google Shape;74;p11"/>
          <p:cNvCxnSpPr/>
          <p:nvPr/>
        </p:nvCxnSpPr>
        <p:spPr>
          <a:xfrm>
            <a:off x="16175" y="9225850"/>
            <a:ext cx="18304200" cy="0"/>
          </a:xfrm>
          <a:prstGeom prst="straightConnector1">
            <a:avLst/>
          </a:prstGeom>
          <a:noFill/>
          <a:ln w="19050" cap="flat" cmpd="sng">
            <a:solidFill>
              <a:srgbClr val="443C7E"/>
            </a:solidFill>
            <a:prstDash val="solid"/>
            <a:round/>
            <a:headEnd type="none" w="med" len="med"/>
            <a:tailEnd type="none" w="med" len="med"/>
          </a:ln>
        </p:spPr>
      </p:cxnSp>
      <p:pic>
        <p:nvPicPr>
          <p:cNvPr id="75" name="Google Shape;75;p11"/>
          <p:cNvPicPr preferRelativeResize="0"/>
          <p:nvPr/>
        </p:nvPicPr>
        <p:blipFill>
          <a:blip r:embed="rId4">
            <a:alphaModFix/>
          </a:blip>
          <a:stretch>
            <a:fillRect/>
          </a:stretch>
        </p:blipFill>
        <p:spPr>
          <a:xfrm>
            <a:off x="1900050" y="9440737"/>
            <a:ext cx="2371927" cy="533425"/>
          </a:xfrm>
          <a:prstGeom prst="rect">
            <a:avLst/>
          </a:prstGeom>
          <a:noFill/>
          <a:ln>
            <a:noFill/>
          </a:ln>
        </p:spPr>
      </p:pic>
      <p:sp>
        <p:nvSpPr>
          <p:cNvPr id="76" name="Google Shape;76;p11"/>
          <p:cNvSpPr txBox="1"/>
          <p:nvPr/>
        </p:nvSpPr>
        <p:spPr>
          <a:xfrm>
            <a:off x="14087488" y="9575000"/>
            <a:ext cx="10242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a:solidFill>
                  <a:schemeClr val="lt1"/>
                </a:solidFill>
                <a:latin typeface="Inter Medium"/>
                <a:ea typeface="Inter Medium"/>
                <a:cs typeface="Inter Medium"/>
                <a:sym typeface="Inter Medium"/>
              </a:rPr>
              <a:t>#afpicon</a:t>
            </a:r>
            <a:endParaRPr sz="1800">
              <a:solidFill>
                <a:schemeClr val="lt1"/>
              </a:solidFill>
              <a:latin typeface="Inter Medium"/>
              <a:ea typeface="Inter Medium"/>
              <a:cs typeface="Inter Medium"/>
              <a:sym typeface="Inter Medium"/>
            </a:endParaRPr>
          </a:p>
        </p:txBody>
      </p:sp>
      <p:sp>
        <p:nvSpPr>
          <p:cNvPr id="77" name="Google Shape;77;p11"/>
          <p:cNvSpPr txBox="1"/>
          <p:nvPr/>
        </p:nvSpPr>
        <p:spPr>
          <a:xfrm>
            <a:off x="15587679" y="9575000"/>
            <a:ext cx="13572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a:solidFill>
                  <a:schemeClr val="lt1"/>
                </a:solidFill>
                <a:latin typeface="Inter Medium"/>
                <a:ea typeface="Inter Medium"/>
                <a:cs typeface="Inter Medium"/>
                <a:sym typeface="Inter Medium"/>
              </a:rPr>
              <a:t>afpicon.com</a:t>
            </a:r>
            <a:endParaRPr sz="1800">
              <a:solidFill>
                <a:schemeClr val="lt1"/>
              </a:solidFill>
              <a:latin typeface="Inter Medium"/>
              <a:ea typeface="Inter Medium"/>
              <a:cs typeface="Inter Medium"/>
              <a:sym typeface="Inter Medium"/>
            </a:endParaRPr>
          </a:p>
        </p:txBody>
      </p:sp>
      <p:sp>
        <p:nvSpPr>
          <p:cNvPr id="78" name="Google Shape;78;p11"/>
          <p:cNvSpPr txBox="1">
            <a:spLocks noGrp="1"/>
          </p:cNvSpPr>
          <p:nvPr>
            <p:ph type="title" idx="2"/>
          </p:nvPr>
        </p:nvSpPr>
        <p:spPr>
          <a:xfrm>
            <a:off x="1835375" y="5754722"/>
            <a:ext cx="15109800" cy="1853400"/>
          </a:xfrm>
          <a:prstGeom prst="rect">
            <a:avLst/>
          </a:prstGeom>
        </p:spPr>
        <p:txBody>
          <a:bodyPr spcFirstLastPara="1" wrap="square" lIns="0" tIns="0" rIns="0" bIns="0" anchor="t" anchorCtr="0">
            <a:noAutofit/>
          </a:bodyPr>
          <a:lstStyle>
            <a:lvl1pPr lvl="0"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1pPr>
            <a:lvl2pPr lvl="1"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1835375" y="3702850"/>
            <a:ext cx="15109500" cy="3105000"/>
          </a:xfrm>
          <a:prstGeom prst="rect">
            <a:avLst/>
          </a:prstGeom>
        </p:spPr>
        <p:txBody>
          <a:bodyPr spcFirstLastPara="1" wrap="square" lIns="0" tIns="0" rIns="0" bIns="0" anchor="t" anchorCtr="0">
            <a:noAutofit/>
          </a:bodyPr>
          <a:lstStyle>
            <a:lvl1pPr lvl="0" rtl="0">
              <a:spcBef>
                <a:spcPts val="0"/>
              </a:spcBef>
              <a:spcAft>
                <a:spcPts val="0"/>
              </a:spcAft>
              <a:buSzPts val="9600"/>
              <a:buNone/>
              <a:defRPr sz="96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pic>
        <p:nvPicPr>
          <p:cNvPr id="85" name="Google Shape;85;p13"/>
          <p:cNvPicPr preferRelativeResize="0"/>
          <p:nvPr/>
        </p:nvPicPr>
        <p:blipFill>
          <a:blip r:embed="rId3">
            <a:alphaModFix/>
          </a:blip>
          <a:stretch>
            <a:fillRect/>
          </a:stretch>
        </p:blipFill>
        <p:spPr>
          <a:xfrm>
            <a:off x="1900054" y="1630500"/>
            <a:ext cx="3592776" cy="660275"/>
          </a:xfrm>
          <a:prstGeom prst="rect">
            <a:avLst/>
          </a:prstGeom>
          <a:noFill/>
          <a:ln>
            <a:noFill/>
          </a:ln>
        </p:spPr>
      </p:pic>
      <p:cxnSp>
        <p:nvCxnSpPr>
          <p:cNvPr id="86" name="Google Shape;86;p13"/>
          <p:cNvCxnSpPr/>
          <p:nvPr/>
        </p:nvCxnSpPr>
        <p:spPr>
          <a:xfrm>
            <a:off x="16175" y="9225850"/>
            <a:ext cx="18304200" cy="0"/>
          </a:xfrm>
          <a:prstGeom prst="straightConnector1">
            <a:avLst/>
          </a:prstGeom>
          <a:noFill/>
          <a:ln w="19050" cap="flat" cmpd="sng">
            <a:solidFill>
              <a:srgbClr val="443C7E"/>
            </a:solidFill>
            <a:prstDash val="solid"/>
            <a:round/>
            <a:headEnd type="none" w="med" len="med"/>
            <a:tailEnd type="none" w="med" len="med"/>
          </a:ln>
        </p:spPr>
      </p:cxnSp>
      <p:pic>
        <p:nvPicPr>
          <p:cNvPr id="87" name="Google Shape;87;p13"/>
          <p:cNvPicPr preferRelativeResize="0"/>
          <p:nvPr/>
        </p:nvPicPr>
        <p:blipFill>
          <a:blip r:embed="rId4">
            <a:alphaModFix/>
          </a:blip>
          <a:stretch>
            <a:fillRect/>
          </a:stretch>
        </p:blipFill>
        <p:spPr>
          <a:xfrm>
            <a:off x="1900050" y="9440737"/>
            <a:ext cx="2371925" cy="533425"/>
          </a:xfrm>
          <a:prstGeom prst="rect">
            <a:avLst/>
          </a:prstGeom>
          <a:noFill/>
          <a:ln>
            <a:noFill/>
          </a:ln>
        </p:spPr>
      </p:pic>
      <p:sp>
        <p:nvSpPr>
          <p:cNvPr id="88" name="Google Shape;88;p13"/>
          <p:cNvSpPr txBox="1"/>
          <p:nvPr/>
        </p:nvSpPr>
        <p:spPr>
          <a:xfrm>
            <a:off x="14087488" y="9575000"/>
            <a:ext cx="10239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a:solidFill>
                  <a:schemeClr val="lt1"/>
                </a:solidFill>
                <a:latin typeface="Inter Medium"/>
                <a:ea typeface="Inter Medium"/>
                <a:cs typeface="Inter Medium"/>
                <a:sym typeface="Inter Medium"/>
              </a:rPr>
              <a:t>#afpicon</a:t>
            </a:r>
            <a:endParaRPr sz="1800">
              <a:solidFill>
                <a:schemeClr val="lt1"/>
              </a:solidFill>
              <a:latin typeface="Inter Medium"/>
              <a:ea typeface="Inter Medium"/>
              <a:cs typeface="Inter Medium"/>
              <a:sym typeface="Inter Medium"/>
            </a:endParaRPr>
          </a:p>
        </p:txBody>
      </p:sp>
      <p:sp>
        <p:nvSpPr>
          <p:cNvPr id="89" name="Google Shape;89;p13"/>
          <p:cNvSpPr txBox="1"/>
          <p:nvPr/>
        </p:nvSpPr>
        <p:spPr>
          <a:xfrm>
            <a:off x="15587679" y="9575000"/>
            <a:ext cx="13572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a:solidFill>
                  <a:schemeClr val="lt1"/>
                </a:solidFill>
                <a:latin typeface="Inter Medium"/>
                <a:ea typeface="Inter Medium"/>
                <a:cs typeface="Inter Medium"/>
                <a:sym typeface="Inter Medium"/>
              </a:rPr>
              <a:t>afpicon.com</a:t>
            </a:r>
            <a:endParaRPr sz="1800">
              <a:solidFill>
                <a:schemeClr val="lt1"/>
              </a:solidFill>
              <a:latin typeface="Inter Medium"/>
              <a:ea typeface="Inter Medium"/>
              <a:cs typeface="Inter Medium"/>
              <a:sym typeface="Inter Medium"/>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peakers" type="secHead">
  <p:cSld name="SECTION_HEADER">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1835375" y="1206000"/>
            <a:ext cx="5654100" cy="3984900"/>
          </a:xfrm>
          <a:prstGeom prst="rect">
            <a:avLst/>
          </a:prstGeom>
        </p:spPr>
        <p:txBody>
          <a:bodyPr spcFirstLastPara="1" wrap="square" lIns="0" tIns="0" rIns="0" bIns="0" anchor="t" anchorCtr="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92" name="Google Shape;92;p14"/>
          <p:cNvSpPr>
            <a:spLocks noGrp="1"/>
          </p:cNvSpPr>
          <p:nvPr>
            <p:ph type="pic" idx="2"/>
          </p:nvPr>
        </p:nvSpPr>
        <p:spPr>
          <a:xfrm>
            <a:off x="8392425" y="2027800"/>
            <a:ext cx="3804000" cy="3804000"/>
          </a:xfrm>
          <a:prstGeom prst="roundRect">
            <a:avLst>
              <a:gd name="adj" fmla="val 5836"/>
            </a:avLst>
          </a:prstGeom>
          <a:noFill/>
          <a:ln>
            <a:noFill/>
          </a:ln>
        </p:spPr>
      </p:sp>
      <p:sp>
        <p:nvSpPr>
          <p:cNvPr id="93" name="Google Shape;93;p14"/>
          <p:cNvSpPr txBox="1">
            <a:spLocks noGrp="1"/>
          </p:cNvSpPr>
          <p:nvPr>
            <p:ph type="subTitle" idx="1"/>
          </p:nvPr>
        </p:nvSpPr>
        <p:spPr>
          <a:xfrm>
            <a:off x="8544825" y="6275800"/>
            <a:ext cx="3651600" cy="4590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SzPts val="2800"/>
              <a:buFont typeface="Inter SemiBold"/>
              <a:buNone/>
              <a:defRPr sz="2800">
                <a:latin typeface="Inter SemiBold"/>
                <a:ea typeface="Inter SemiBold"/>
                <a:cs typeface="Inter SemiBold"/>
                <a:sym typeface="Inter SemiBold"/>
              </a:defRPr>
            </a:lvl1pPr>
            <a:lvl2pPr lvl="1" rtl="0">
              <a:lnSpc>
                <a:spcPct val="115000"/>
              </a:lnSpc>
              <a:spcBef>
                <a:spcPts val="1000"/>
              </a:spcBef>
              <a:spcAft>
                <a:spcPts val="0"/>
              </a:spcAft>
              <a:buSzPts val="2000"/>
              <a:buNone/>
              <a:defRPr sz="2000"/>
            </a:lvl2pPr>
            <a:lvl3pPr lvl="2" rtl="0">
              <a:lnSpc>
                <a:spcPct val="115000"/>
              </a:lnSpc>
              <a:spcBef>
                <a:spcPts val="1000"/>
              </a:spcBef>
              <a:spcAft>
                <a:spcPts val="0"/>
              </a:spcAft>
              <a:buSzPts val="2000"/>
              <a:buNone/>
              <a:defRPr sz="2000"/>
            </a:lvl3pPr>
            <a:lvl4pPr lvl="3" rtl="0">
              <a:lnSpc>
                <a:spcPct val="115000"/>
              </a:lnSpc>
              <a:spcBef>
                <a:spcPts val="1000"/>
              </a:spcBef>
              <a:spcAft>
                <a:spcPts val="0"/>
              </a:spcAft>
              <a:buSzPts val="2000"/>
              <a:buNone/>
              <a:defRPr sz="2000"/>
            </a:lvl4pPr>
            <a:lvl5pPr lvl="4" rtl="0">
              <a:lnSpc>
                <a:spcPct val="115000"/>
              </a:lnSpc>
              <a:spcBef>
                <a:spcPts val="1000"/>
              </a:spcBef>
              <a:spcAft>
                <a:spcPts val="0"/>
              </a:spcAft>
              <a:buSzPts val="2000"/>
              <a:buNone/>
              <a:defRPr sz="2000"/>
            </a:lvl5pPr>
            <a:lvl6pPr lvl="5" rtl="0">
              <a:lnSpc>
                <a:spcPct val="115000"/>
              </a:lnSpc>
              <a:spcBef>
                <a:spcPts val="1000"/>
              </a:spcBef>
              <a:spcAft>
                <a:spcPts val="0"/>
              </a:spcAft>
              <a:buSzPts val="2000"/>
              <a:buNone/>
              <a:defRPr sz="2000"/>
            </a:lvl6pPr>
            <a:lvl7pPr lvl="6" rtl="0">
              <a:lnSpc>
                <a:spcPct val="115000"/>
              </a:lnSpc>
              <a:spcBef>
                <a:spcPts val="1000"/>
              </a:spcBef>
              <a:spcAft>
                <a:spcPts val="0"/>
              </a:spcAft>
              <a:buSzPts val="2000"/>
              <a:buNone/>
              <a:defRPr sz="2000"/>
            </a:lvl7pPr>
            <a:lvl8pPr lvl="7" rtl="0">
              <a:lnSpc>
                <a:spcPct val="115000"/>
              </a:lnSpc>
              <a:spcBef>
                <a:spcPts val="1000"/>
              </a:spcBef>
              <a:spcAft>
                <a:spcPts val="0"/>
              </a:spcAft>
              <a:buSzPts val="2000"/>
              <a:buNone/>
              <a:defRPr sz="2000"/>
            </a:lvl8pPr>
            <a:lvl9pPr lvl="8" rtl="0">
              <a:lnSpc>
                <a:spcPct val="115000"/>
              </a:lnSpc>
              <a:spcBef>
                <a:spcPts val="1000"/>
              </a:spcBef>
              <a:spcAft>
                <a:spcPts val="1000"/>
              </a:spcAft>
              <a:buSzPts val="2000"/>
              <a:buNone/>
              <a:defRPr sz="2000"/>
            </a:lvl9pPr>
          </a:lstStyle>
          <a:p>
            <a:endParaRPr/>
          </a:p>
        </p:txBody>
      </p:sp>
      <p:sp>
        <p:nvSpPr>
          <p:cNvPr id="94" name="Google Shape;94;p14"/>
          <p:cNvSpPr txBox="1">
            <a:spLocks noGrp="1"/>
          </p:cNvSpPr>
          <p:nvPr>
            <p:ph type="body" idx="3"/>
          </p:nvPr>
        </p:nvSpPr>
        <p:spPr>
          <a:xfrm>
            <a:off x="8544825" y="6988451"/>
            <a:ext cx="3651600" cy="4590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sz="2200"/>
            </a:lvl1pPr>
            <a:lvl2pPr marL="914400" lvl="1" indent="-317500" rtl="0">
              <a:spcBef>
                <a:spcPts val="1000"/>
              </a:spcBef>
              <a:spcAft>
                <a:spcPts val="0"/>
              </a:spcAft>
              <a:buSzPts val="1400"/>
              <a:buChar char="○"/>
              <a:defRPr sz="1400"/>
            </a:lvl2pPr>
            <a:lvl3pPr marL="1371600" lvl="2" indent="-317500" rtl="0">
              <a:spcBef>
                <a:spcPts val="1000"/>
              </a:spcBef>
              <a:spcAft>
                <a:spcPts val="0"/>
              </a:spcAft>
              <a:buSzPts val="1400"/>
              <a:buChar char="■"/>
              <a:defRPr sz="1400"/>
            </a:lvl3pPr>
            <a:lvl4pPr marL="1828800" lvl="3" indent="-317500" rtl="0">
              <a:spcBef>
                <a:spcPts val="1000"/>
              </a:spcBef>
              <a:spcAft>
                <a:spcPts val="0"/>
              </a:spcAft>
              <a:buSzPts val="1400"/>
              <a:buChar char="●"/>
              <a:defRPr sz="1400"/>
            </a:lvl4pPr>
            <a:lvl5pPr marL="2286000" lvl="4" indent="-317500" rtl="0">
              <a:spcBef>
                <a:spcPts val="1000"/>
              </a:spcBef>
              <a:spcAft>
                <a:spcPts val="0"/>
              </a:spcAft>
              <a:buSzPts val="1400"/>
              <a:buChar char="○"/>
              <a:defRPr sz="1400"/>
            </a:lvl5pPr>
            <a:lvl6pPr marL="2743200" lvl="5" indent="-317500" rtl="0">
              <a:spcBef>
                <a:spcPts val="1000"/>
              </a:spcBef>
              <a:spcAft>
                <a:spcPts val="0"/>
              </a:spcAft>
              <a:buSzPts val="1400"/>
              <a:buChar char="■"/>
              <a:defRPr sz="1400"/>
            </a:lvl6pPr>
            <a:lvl7pPr marL="3200400" lvl="6" indent="-317500" rtl="0">
              <a:spcBef>
                <a:spcPts val="1000"/>
              </a:spcBef>
              <a:spcAft>
                <a:spcPts val="0"/>
              </a:spcAft>
              <a:buSzPts val="1400"/>
              <a:buChar char="●"/>
              <a:defRPr sz="1400"/>
            </a:lvl7pPr>
            <a:lvl8pPr marL="3657600" lvl="7" indent="-317500" rtl="0">
              <a:spcBef>
                <a:spcPts val="1000"/>
              </a:spcBef>
              <a:spcAft>
                <a:spcPts val="0"/>
              </a:spcAft>
              <a:buSzPts val="1400"/>
              <a:buChar char="○"/>
              <a:defRPr sz="1400"/>
            </a:lvl8pPr>
            <a:lvl9pPr marL="4114800" lvl="8" indent="-317500" rtl="0">
              <a:spcBef>
                <a:spcPts val="1000"/>
              </a:spcBef>
              <a:spcAft>
                <a:spcPts val="1000"/>
              </a:spcAft>
              <a:buSzPts val="1400"/>
              <a:buChar char="■"/>
              <a:defRPr sz="1400"/>
            </a:lvl9pPr>
          </a:lstStyle>
          <a:p>
            <a:endParaRPr/>
          </a:p>
        </p:txBody>
      </p:sp>
      <p:sp>
        <p:nvSpPr>
          <p:cNvPr id="95" name="Google Shape;95;p14"/>
          <p:cNvSpPr>
            <a:spLocks noGrp="1"/>
          </p:cNvSpPr>
          <p:nvPr>
            <p:ph type="pic" idx="4"/>
          </p:nvPr>
        </p:nvSpPr>
        <p:spPr>
          <a:xfrm>
            <a:off x="13145972" y="2027800"/>
            <a:ext cx="3804000" cy="3804000"/>
          </a:xfrm>
          <a:prstGeom prst="roundRect">
            <a:avLst>
              <a:gd name="adj" fmla="val 5836"/>
            </a:avLst>
          </a:prstGeom>
          <a:noFill/>
          <a:ln>
            <a:noFill/>
          </a:ln>
        </p:spPr>
      </p:sp>
      <p:sp>
        <p:nvSpPr>
          <p:cNvPr id="96" name="Google Shape;96;p14"/>
          <p:cNvSpPr txBox="1">
            <a:spLocks noGrp="1"/>
          </p:cNvSpPr>
          <p:nvPr>
            <p:ph type="subTitle" idx="5"/>
          </p:nvPr>
        </p:nvSpPr>
        <p:spPr>
          <a:xfrm>
            <a:off x="13298372" y="6275800"/>
            <a:ext cx="3651600" cy="4590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SzPts val="2800"/>
              <a:buFont typeface="Inter SemiBold"/>
              <a:buNone/>
              <a:defRPr sz="2800">
                <a:latin typeface="Inter SemiBold"/>
                <a:ea typeface="Inter SemiBold"/>
                <a:cs typeface="Inter SemiBold"/>
                <a:sym typeface="Inter SemiBold"/>
              </a:defRPr>
            </a:lvl1pPr>
            <a:lvl2pPr lvl="1" rtl="0">
              <a:lnSpc>
                <a:spcPct val="115000"/>
              </a:lnSpc>
              <a:spcBef>
                <a:spcPts val="1000"/>
              </a:spcBef>
              <a:spcAft>
                <a:spcPts val="0"/>
              </a:spcAft>
              <a:buSzPts val="2000"/>
              <a:buNone/>
              <a:defRPr sz="2000"/>
            </a:lvl2pPr>
            <a:lvl3pPr lvl="2" rtl="0">
              <a:lnSpc>
                <a:spcPct val="115000"/>
              </a:lnSpc>
              <a:spcBef>
                <a:spcPts val="1000"/>
              </a:spcBef>
              <a:spcAft>
                <a:spcPts val="0"/>
              </a:spcAft>
              <a:buSzPts val="2000"/>
              <a:buNone/>
              <a:defRPr sz="2000"/>
            </a:lvl3pPr>
            <a:lvl4pPr lvl="3" rtl="0">
              <a:lnSpc>
                <a:spcPct val="115000"/>
              </a:lnSpc>
              <a:spcBef>
                <a:spcPts val="1000"/>
              </a:spcBef>
              <a:spcAft>
                <a:spcPts val="0"/>
              </a:spcAft>
              <a:buSzPts val="2000"/>
              <a:buNone/>
              <a:defRPr sz="2000"/>
            </a:lvl4pPr>
            <a:lvl5pPr lvl="4" rtl="0">
              <a:lnSpc>
                <a:spcPct val="115000"/>
              </a:lnSpc>
              <a:spcBef>
                <a:spcPts val="1000"/>
              </a:spcBef>
              <a:spcAft>
                <a:spcPts val="0"/>
              </a:spcAft>
              <a:buSzPts val="2000"/>
              <a:buNone/>
              <a:defRPr sz="2000"/>
            </a:lvl5pPr>
            <a:lvl6pPr lvl="5" rtl="0">
              <a:lnSpc>
                <a:spcPct val="115000"/>
              </a:lnSpc>
              <a:spcBef>
                <a:spcPts val="1000"/>
              </a:spcBef>
              <a:spcAft>
                <a:spcPts val="0"/>
              </a:spcAft>
              <a:buSzPts val="2000"/>
              <a:buNone/>
              <a:defRPr sz="2000"/>
            </a:lvl6pPr>
            <a:lvl7pPr lvl="6" rtl="0">
              <a:lnSpc>
                <a:spcPct val="115000"/>
              </a:lnSpc>
              <a:spcBef>
                <a:spcPts val="1000"/>
              </a:spcBef>
              <a:spcAft>
                <a:spcPts val="0"/>
              </a:spcAft>
              <a:buSzPts val="2000"/>
              <a:buNone/>
              <a:defRPr sz="2000"/>
            </a:lvl7pPr>
            <a:lvl8pPr lvl="7" rtl="0">
              <a:lnSpc>
                <a:spcPct val="115000"/>
              </a:lnSpc>
              <a:spcBef>
                <a:spcPts val="1000"/>
              </a:spcBef>
              <a:spcAft>
                <a:spcPts val="0"/>
              </a:spcAft>
              <a:buSzPts val="2000"/>
              <a:buNone/>
              <a:defRPr sz="2000"/>
            </a:lvl8pPr>
            <a:lvl9pPr lvl="8" rtl="0">
              <a:lnSpc>
                <a:spcPct val="115000"/>
              </a:lnSpc>
              <a:spcBef>
                <a:spcPts val="1000"/>
              </a:spcBef>
              <a:spcAft>
                <a:spcPts val="1000"/>
              </a:spcAft>
              <a:buSzPts val="2000"/>
              <a:buNone/>
              <a:defRPr sz="2000"/>
            </a:lvl9pPr>
          </a:lstStyle>
          <a:p>
            <a:endParaRPr/>
          </a:p>
        </p:txBody>
      </p:sp>
      <p:sp>
        <p:nvSpPr>
          <p:cNvPr id="97" name="Google Shape;97;p14"/>
          <p:cNvSpPr txBox="1">
            <a:spLocks noGrp="1"/>
          </p:cNvSpPr>
          <p:nvPr>
            <p:ph type="body" idx="6"/>
          </p:nvPr>
        </p:nvSpPr>
        <p:spPr>
          <a:xfrm>
            <a:off x="13298372" y="6988451"/>
            <a:ext cx="3651600" cy="4590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sz="2200"/>
            </a:lvl1pPr>
            <a:lvl2pPr marL="914400" lvl="1" indent="-317500" rtl="0">
              <a:spcBef>
                <a:spcPts val="1000"/>
              </a:spcBef>
              <a:spcAft>
                <a:spcPts val="0"/>
              </a:spcAft>
              <a:buSzPts val="1400"/>
              <a:buChar char="○"/>
              <a:defRPr sz="1400"/>
            </a:lvl2pPr>
            <a:lvl3pPr marL="1371600" lvl="2" indent="-317500" rtl="0">
              <a:spcBef>
                <a:spcPts val="1000"/>
              </a:spcBef>
              <a:spcAft>
                <a:spcPts val="0"/>
              </a:spcAft>
              <a:buSzPts val="1400"/>
              <a:buChar char="■"/>
              <a:defRPr sz="1400"/>
            </a:lvl3pPr>
            <a:lvl4pPr marL="1828800" lvl="3" indent="-317500" rtl="0">
              <a:spcBef>
                <a:spcPts val="1000"/>
              </a:spcBef>
              <a:spcAft>
                <a:spcPts val="0"/>
              </a:spcAft>
              <a:buSzPts val="1400"/>
              <a:buChar char="●"/>
              <a:defRPr sz="1400"/>
            </a:lvl4pPr>
            <a:lvl5pPr marL="2286000" lvl="4" indent="-317500" rtl="0">
              <a:spcBef>
                <a:spcPts val="1000"/>
              </a:spcBef>
              <a:spcAft>
                <a:spcPts val="0"/>
              </a:spcAft>
              <a:buSzPts val="1400"/>
              <a:buChar char="○"/>
              <a:defRPr sz="1400"/>
            </a:lvl5pPr>
            <a:lvl6pPr marL="2743200" lvl="5" indent="-317500" rtl="0">
              <a:spcBef>
                <a:spcPts val="1000"/>
              </a:spcBef>
              <a:spcAft>
                <a:spcPts val="0"/>
              </a:spcAft>
              <a:buSzPts val="1400"/>
              <a:buChar char="■"/>
              <a:defRPr sz="1400"/>
            </a:lvl6pPr>
            <a:lvl7pPr marL="3200400" lvl="6" indent="-317500" rtl="0">
              <a:spcBef>
                <a:spcPts val="1000"/>
              </a:spcBef>
              <a:spcAft>
                <a:spcPts val="0"/>
              </a:spcAft>
              <a:buSzPts val="1400"/>
              <a:buChar char="●"/>
              <a:defRPr sz="1400"/>
            </a:lvl7pPr>
            <a:lvl8pPr marL="3657600" lvl="7" indent="-317500" rtl="0">
              <a:spcBef>
                <a:spcPts val="1000"/>
              </a:spcBef>
              <a:spcAft>
                <a:spcPts val="0"/>
              </a:spcAft>
              <a:buSzPts val="1400"/>
              <a:buChar char="○"/>
              <a:defRPr sz="1400"/>
            </a:lvl8pPr>
            <a:lvl9pPr marL="4114800" lvl="8" indent="-317500" rtl="0">
              <a:spcBef>
                <a:spcPts val="1000"/>
              </a:spcBef>
              <a:spcAft>
                <a:spcPts val="1000"/>
              </a:spcAft>
              <a:buSzPts val="1400"/>
              <a:buChar char="■"/>
              <a:defRPr sz="1400"/>
            </a:lvl9pPr>
          </a:lstStyle>
          <a:p>
            <a:endParaRPr/>
          </a:p>
        </p:txBody>
      </p:sp>
      <p:grpSp>
        <p:nvGrpSpPr>
          <p:cNvPr id="98" name="Google Shape;98;p14"/>
          <p:cNvGrpSpPr/>
          <p:nvPr/>
        </p:nvGrpSpPr>
        <p:grpSpPr>
          <a:xfrm>
            <a:off x="16175" y="9225850"/>
            <a:ext cx="18304200" cy="748312"/>
            <a:chOff x="16175" y="9225850"/>
            <a:chExt cx="18304200" cy="748312"/>
          </a:xfrm>
        </p:grpSpPr>
        <p:cxnSp>
          <p:nvCxnSpPr>
            <p:cNvPr id="99" name="Google Shape;99;p14"/>
            <p:cNvCxnSpPr/>
            <p:nvPr/>
          </p:nvCxnSpPr>
          <p:spPr>
            <a:xfrm>
              <a:off x="16175" y="9225850"/>
              <a:ext cx="18304200" cy="0"/>
            </a:xfrm>
            <a:prstGeom prst="straightConnector1">
              <a:avLst/>
            </a:prstGeom>
            <a:noFill/>
            <a:ln w="19050" cap="flat" cmpd="sng">
              <a:solidFill>
                <a:srgbClr val="443C7E"/>
              </a:solidFill>
              <a:prstDash val="solid"/>
              <a:round/>
              <a:headEnd type="none" w="med" len="med"/>
              <a:tailEnd type="none" w="med" len="med"/>
            </a:ln>
          </p:spPr>
        </p:cxnSp>
        <p:pic>
          <p:nvPicPr>
            <p:cNvPr id="100" name="Google Shape;100;p14"/>
            <p:cNvPicPr preferRelativeResize="0"/>
            <p:nvPr/>
          </p:nvPicPr>
          <p:blipFill>
            <a:blip r:embed="rId3">
              <a:alphaModFix/>
            </a:blip>
            <a:stretch>
              <a:fillRect/>
            </a:stretch>
          </p:blipFill>
          <p:spPr>
            <a:xfrm>
              <a:off x="14587751" y="9440737"/>
              <a:ext cx="2371925" cy="533425"/>
            </a:xfrm>
            <a:prstGeom prst="rect">
              <a:avLst/>
            </a:prstGeom>
            <a:noFill/>
            <a:ln>
              <a:noFill/>
            </a:ln>
          </p:spPr>
        </p:pic>
        <p:sp>
          <p:nvSpPr>
            <p:cNvPr id="101" name="Google Shape;101;p14"/>
            <p:cNvSpPr txBox="1"/>
            <p:nvPr/>
          </p:nvSpPr>
          <p:spPr>
            <a:xfrm>
              <a:off x="11426733" y="9619404"/>
              <a:ext cx="24960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800">
                  <a:solidFill>
                    <a:srgbClr val="FFFFFF"/>
                  </a:solidFill>
                  <a:latin typeface="Inter Medium"/>
                  <a:ea typeface="Inter Medium"/>
                  <a:cs typeface="Inter Medium"/>
                  <a:sym typeface="Inter Medium"/>
                </a:rPr>
                <a:t>fundraiseup.com/afp</a:t>
              </a:r>
              <a:endParaRPr sz="1800">
                <a:solidFill>
                  <a:srgbClr val="FFFFFF"/>
                </a:solidFill>
                <a:latin typeface="Inter Medium"/>
                <a:ea typeface="Inter Medium"/>
                <a:cs typeface="Inter Medium"/>
                <a:sym typeface="Inter Medium"/>
              </a:endParaRPr>
            </a:p>
          </p:txBody>
        </p:sp>
        <p:pic>
          <p:nvPicPr>
            <p:cNvPr id="102" name="Google Shape;102;p14"/>
            <p:cNvPicPr preferRelativeResize="0"/>
            <p:nvPr/>
          </p:nvPicPr>
          <p:blipFill>
            <a:blip r:embed="rId4">
              <a:alphaModFix/>
            </a:blip>
            <a:stretch>
              <a:fillRect/>
            </a:stretch>
          </p:blipFill>
          <p:spPr>
            <a:xfrm>
              <a:off x="1900050" y="9525101"/>
              <a:ext cx="2194570" cy="403300"/>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1835375" y="2674675"/>
            <a:ext cx="15109500" cy="46329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72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grpSp>
        <p:nvGrpSpPr>
          <p:cNvPr id="105" name="Google Shape;105;p15"/>
          <p:cNvGrpSpPr/>
          <p:nvPr/>
        </p:nvGrpSpPr>
        <p:grpSpPr>
          <a:xfrm>
            <a:off x="16175" y="9225850"/>
            <a:ext cx="18304200" cy="748312"/>
            <a:chOff x="16175" y="9225850"/>
            <a:chExt cx="18304200" cy="748312"/>
          </a:xfrm>
        </p:grpSpPr>
        <p:cxnSp>
          <p:nvCxnSpPr>
            <p:cNvPr id="106" name="Google Shape;106;p15"/>
            <p:cNvCxnSpPr/>
            <p:nvPr/>
          </p:nvCxnSpPr>
          <p:spPr>
            <a:xfrm>
              <a:off x="16175" y="9225850"/>
              <a:ext cx="18304200" cy="0"/>
            </a:xfrm>
            <a:prstGeom prst="straightConnector1">
              <a:avLst/>
            </a:prstGeom>
            <a:noFill/>
            <a:ln w="19050" cap="flat" cmpd="sng">
              <a:solidFill>
                <a:srgbClr val="443C7E"/>
              </a:solidFill>
              <a:prstDash val="solid"/>
              <a:round/>
              <a:headEnd type="none" w="med" len="med"/>
              <a:tailEnd type="none" w="med" len="med"/>
            </a:ln>
          </p:spPr>
        </p:cxnSp>
        <p:pic>
          <p:nvPicPr>
            <p:cNvPr id="107" name="Google Shape;107;p15"/>
            <p:cNvPicPr preferRelativeResize="0"/>
            <p:nvPr/>
          </p:nvPicPr>
          <p:blipFill>
            <a:blip r:embed="rId3">
              <a:alphaModFix/>
            </a:blip>
            <a:stretch>
              <a:fillRect/>
            </a:stretch>
          </p:blipFill>
          <p:spPr>
            <a:xfrm>
              <a:off x="14587751" y="9440737"/>
              <a:ext cx="2371925" cy="533425"/>
            </a:xfrm>
            <a:prstGeom prst="rect">
              <a:avLst/>
            </a:prstGeom>
            <a:noFill/>
            <a:ln>
              <a:noFill/>
            </a:ln>
          </p:spPr>
        </p:pic>
        <p:sp>
          <p:nvSpPr>
            <p:cNvPr id="108" name="Google Shape;108;p15"/>
            <p:cNvSpPr txBox="1"/>
            <p:nvPr/>
          </p:nvSpPr>
          <p:spPr>
            <a:xfrm>
              <a:off x="11426733" y="9619404"/>
              <a:ext cx="24960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800">
                  <a:solidFill>
                    <a:srgbClr val="FFFFFF"/>
                  </a:solidFill>
                  <a:latin typeface="Inter Medium"/>
                  <a:ea typeface="Inter Medium"/>
                  <a:cs typeface="Inter Medium"/>
                  <a:sym typeface="Inter Medium"/>
                </a:rPr>
                <a:t>fundraiseup.com/afp</a:t>
              </a:r>
              <a:endParaRPr sz="1800">
                <a:solidFill>
                  <a:srgbClr val="FFFFFF"/>
                </a:solidFill>
                <a:latin typeface="Inter Medium"/>
                <a:ea typeface="Inter Medium"/>
                <a:cs typeface="Inter Medium"/>
                <a:sym typeface="Inter Medium"/>
              </a:endParaRPr>
            </a:p>
          </p:txBody>
        </p:sp>
        <p:pic>
          <p:nvPicPr>
            <p:cNvPr id="109" name="Google Shape;109;p15"/>
            <p:cNvPicPr preferRelativeResize="0"/>
            <p:nvPr/>
          </p:nvPicPr>
          <p:blipFill>
            <a:blip r:embed="rId4">
              <a:alphaModFix/>
            </a:blip>
            <a:stretch>
              <a:fillRect/>
            </a:stretch>
          </p:blipFill>
          <p:spPr>
            <a:xfrm>
              <a:off x="1900050" y="9525101"/>
              <a:ext cx="2194570" cy="403300"/>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16"/>
          <p:cNvSpPr txBox="1">
            <a:spLocks noGrp="1"/>
          </p:cNvSpPr>
          <p:nvPr>
            <p:ph type="body" idx="1"/>
          </p:nvPr>
        </p:nvSpPr>
        <p:spPr>
          <a:xfrm>
            <a:off x="1835375" y="2557250"/>
            <a:ext cx="15109500" cy="6012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68300" rtl="0">
              <a:spcBef>
                <a:spcPts val="1600"/>
              </a:spcBef>
              <a:spcAft>
                <a:spcPts val="0"/>
              </a:spcAft>
              <a:buSzPts val="2200"/>
              <a:buChar char="○"/>
              <a:defRPr/>
            </a:lvl2pPr>
            <a:lvl3pPr marL="1371600" lvl="2" indent="-368300" rtl="0">
              <a:spcBef>
                <a:spcPts val="1600"/>
              </a:spcBef>
              <a:spcAft>
                <a:spcPts val="0"/>
              </a:spcAft>
              <a:buSzPts val="2200"/>
              <a:buChar char="■"/>
              <a:defRPr/>
            </a:lvl3pPr>
            <a:lvl4pPr marL="1828800" lvl="3" indent="-368300" rtl="0">
              <a:spcBef>
                <a:spcPts val="1600"/>
              </a:spcBef>
              <a:spcAft>
                <a:spcPts val="0"/>
              </a:spcAft>
              <a:buSzPts val="2200"/>
              <a:buChar char="●"/>
              <a:defRPr/>
            </a:lvl4pPr>
            <a:lvl5pPr marL="2286000" lvl="4" indent="-368300" rtl="0">
              <a:spcBef>
                <a:spcPts val="1600"/>
              </a:spcBef>
              <a:spcAft>
                <a:spcPts val="0"/>
              </a:spcAft>
              <a:buSzPts val="2200"/>
              <a:buChar char="○"/>
              <a:defRPr/>
            </a:lvl5pPr>
            <a:lvl6pPr marL="2743200" lvl="5" indent="-368300" rtl="0">
              <a:spcBef>
                <a:spcPts val="1600"/>
              </a:spcBef>
              <a:spcAft>
                <a:spcPts val="0"/>
              </a:spcAft>
              <a:buSzPts val="2200"/>
              <a:buChar char="■"/>
              <a:defRPr/>
            </a:lvl6pPr>
            <a:lvl7pPr marL="3200400" lvl="6" indent="-368300" rtl="0">
              <a:spcBef>
                <a:spcPts val="1600"/>
              </a:spcBef>
              <a:spcAft>
                <a:spcPts val="0"/>
              </a:spcAft>
              <a:buSzPts val="2200"/>
              <a:buChar char="●"/>
              <a:defRPr/>
            </a:lvl7pPr>
            <a:lvl8pPr marL="3657600" lvl="7" indent="-368300" rtl="0">
              <a:spcBef>
                <a:spcPts val="1600"/>
              </a:spcBef>
              <a:spcAft>
                <a:spcPts val="0"/>
              </a:spcAft>
              <a:buSzPts val="2200"/>
              <a:buChar char="○"/>
              <a:defRPr/>
            </a:lvl8pPr>
            <a:lvl9pPr marL="4114800" lvl="8" indent="-368300" rtl="0">
              <a:spcBef>
                <a:spcPts val="1600"/>
              </a:spcBef>
              <a:spcAft>
                <a:spcPts val="1600"/>
              </a:spcAft>
              <a:buSzPts val="2200"/>
              <a:buChar char="■"/>
              <a:defRPr/>
            </a:lvl9pPr>
          </a:lstStyle>
          <a:p>
            <a:endParaRPr/>
          </a:p>
        </p:txBody>
      </p:sp>
      <p:sp>
        <p:nvSpPr>
          <p:cNvPr id="112" name="Google Shape;112;p16"/>
          <p:cNvSpPr txBox="1">
            <a:spLocks noGrp="1"/>
          </p:cNvSpPr>
          <p:nvPr>
            <p:ph type="title"/>
          </p:nvPr>
        </p:nvSpPr>
        <p:spPr>
          <a:xfrm>
            <a:off x="1835375" y="1206000"/>
            <a:ext cx="15109500" cy="995100"/>
          </a:xfrm>
          <a:prstGeom prst="rect">
            <a:avLst/>
          </a:prstGeom>
        </p:spPr>
        <p:txBody>
          <a:bodyPr spcFirstLastPara="1" wrap="square" lIns="0" tIns="0" rIns="0" bIns="0" anchor="t" anchorCtr="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grpSp>
        <p:nvGrpSpPr>
          <p:cNvPr id="113" name="Google Shape;113;p16"/>
          <p:cNvGrpSpPr/>
          <p:nvPr/>
        </p:nvGrpSpPr>
        <p:grpSpPr>
          <a:xfrm>
            <a:off x="16175" y="9225850"/>
            <a:ext cx="18304200" cy="748312"/>
            <a:chOff x="16175" y="9225850"/>
            <a:chExt cx="18304200" cy="748312"/>
          </a:xfrm>
        </p:grpSpPr>
        <p:cxnSp>
          <p:nvCxnSpPr>
            <p:cNvPr id="114" name="Google Shape;114;p16"/>
            <p:cNvCxnSpPr/>
            <p:nvPr/>
          </p:nvCxnSpPr>
          <p:spPr>
            <a:xfrm>
              <a:off x="16175" y="9225850"/>
              <a:ext cx="18304200" cy="0"/>
            </a:xfrm>
            <a:prstGeom prst="straightConnector1">
              <a:avLst/>
            </a:prstGeom>
            <a:noFill/>
            <a:ln w="19050" cap="flat" cmpd="sng">
              <a:solidFill>
                <a:srgbClr val="443C7E"/>
              </a:solidFill>
              <a:prstDash val="solid"/>
              <a:round/>
              <a:headEnd type="none" w="med" len="med"/>
              <a:tailEnd type="none" w="med" len="med"/>
            </a:ln>
          </p:spPr>
        </p:cxnSp>
        <p:pic>
          <p:nvPicPr>
            <p:cNvPr id="115" name="Google Shape;115;p16"/>
            <p:cNvPicPr preferRelativeResize="0"/>
            <p:nvPr/>
          </p:nvPicPr>
          <p:blipFill>
            <a:blip r:embed="rId3">
              <a:alphaModFix/>
            </a:blip>
            <a:stretch>
              <a:fillRect/>
            </a:stretch>
          </p:blipFill>
          <p:spPr>
            <a:xfrm>
              <a:off x="14587751" y="9440737"/>
              <a:ext cx="2371925" cy="533425"/>
            </a:xfrm>
            <a:prstGeom prst="rect">
              <a:avLst/>
            </a:prstGeom>
            <a:noFill/>
            <a:ln>
              <a:noFill/>
            </a:ln>
          </p:spPr>
        </p:pic>
        <p:sp>
          <p:nvSpPr>
            <p:cNvPr id="116" name="Google Shape;116;p16"/>
            <p:cNvSpPr txBox="1"/>
            <p:nvPr/>
          </p:nvSpPr>
          <p:spPr>
            <a:xfrm>
              <a:off x="11426733" y="9619404"/>
              <a:ext cx="24960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800">
                  <a:solidFill>
                    <a:srgbClr val="FFFFFF"/>
                  </a:solidFill>
                  <a:latin typeface="Inter Medium"/>
                  <a:ea typeface="Inter Medium"/>
                  <a:cs typeface="Inter Medium"/>
                  <a:sym typeface="Inter Medium"/>
                </a:rPr>
                <a:t>fundraiseup.com/afp</a:t>
              </a:r>
              <a:endParaRPr sz="1800">
                <a:solidFill>
                  <a:srgbClr val="FFFFFF"/>
                </a:solidFill>
                <a:latin typeface="Inter Medium"/>
                <a:ea typeface="Inter Medium"/>
                <a:cs typeface="Inter Medium"/>
                <a:sym typeface="Inter Medium"/>
              </a:endParaRPr>
            </a:p>
          </p:txBody>
        </p:sp>
        <p:pic>
          <p:nvPicPr>
            <p:cNvPr id="117" name="Google Shape;117;p16"/>
            <p:cNvPicPr preferRelativeResize="0"/>
            <p:nvPr/>
          </p:nvPicPr>
          <p:blipFill>
            <a:blip r:embed="rId4">
              <a:alphaModFix/>
            </a:blip>
            <a:stretch>
              <a:fillRect/>
            </a:stretch>
          </p:blipFill>
          <p:spPr>
            <a:xfrm>
              <a:off x="1900050" y="9525101"/>
              <a:ext cx="2194570" cy="403300"/>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1835375" y="1206000"/>
            <a:ext cx="15109500" cy="995100"/>
          </a:xfrm>
          <a:prstGeom prst="rect">
            <a:avLst/>
          </a:prstGeom>
        </p:spPr>
        <p:txBody>
          <a:bodyPr spcFirstLastPara="1" wrap="square" lIns="0" tIns="0" rIns="0" bIns="0" anchor="t" anchorCtr="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grpSp>
        <p:nvGrpSpPr>
          <p:cNvPr id="120" name="Google Shape;120;p17"/>
          <p:cNvGrpSpPr/>
          <p:nvPr/>
        </p:nvGrpSpPr>
        <p:grpSpPr>
          <a:xfrm>
            <a:off x="16175" y="9225850"/>
            <a:ext cx="18304200" cy="748312"/>
            <a:chOff x="16175" y="9225850"/>
            <a:chExt cx="18304200" cy="748312"/>
          </a:xfrm>
        </p:grpSpPr>
        <p:cxnSp>
          <p:nvCxnSpPr>
            <p:cNvPr id="121" name="Google Shape;121;p17"/>
            <p:cNvCxnSpPr/>
            <p:nvPr/>
          </p:nvCxnSpPr>
          <p:spPr>
            <a:xfrm>
              <a:off x="16175" y="9225850"/>
              <a:ext cx="18304200" cy="0"/>
            </a:xfrm>
            <a:prstGeom prst="straightConnector1">
              <a:avLst/>
            </a:prstGeom>
            <a:noFill/>
            <a:ln w="19050" cap="flat" cmpd="sng">
              <a:solidFill>
                <a:srgbClr val="443C7E"/>
              </a:solidFill>
              <a:prstDash val="solid"/>
              <a:round/>
              <a:headEnd type="none" w="med" len="med"/>
              <a:tailEnd type="none" w="med" len="med"/>
            </a:ln>
          </p:spPr>
        </p:cxnSp>
        <p:pic>
          <p:nvPicPr>
            <p:cNvPr id="122" name="Google Shape;122;p17"/>
            <p:cNvPicPr preferRelativeResize="0"/>
            <p:nvPr/>
          </p:nvPicPr>
          <p:blipFill>
            <a:blip r:embed="rId3">
              <a:alphaModFix/>
            </a:blip>
            <a:stretch>
              <a:fillRect/>
            </a:stretch>
          </p:blipFill>
          <p:spPr>
            <a:xfrm>
              <a:off x="14587751" y="9440737"/>
              <a:ext cx="2371925" cy="533425"/>
            </a:xfrm>
            <a:prstGeom prst="rect">
              <a:avLst/>
            </a:prstGeom>
            <a:noFill/>
            <a:ln>
              <a:noFill/>
            </a:ln>
          </p:spPr>
        </p:pic>
        <p:sp>
          <p:nvSpPr>
            <p:cNvPr id="123" name="Google Shape;123;p17"/>
            <p:cNvSpPr txBox="1"/>
            <p:nvPr/>
          </p:nvSpPr>
          <p:spPr>
            <a:xfrm>
              <a:off x="11426733" y="9619404"/>
              <a:ext cx="24960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800">
                  <a:solidFill>
                    <a:srgbClr val="FFFFFF"/>
                  </a:solidFill>
                  <a:latin typeface="Inter Medium"/>
                  <a:ea typeface="Inter Medium"/>
                  <a:cs typeface="Inter Medium"/>
                  <a:sym typeface="Inter Medium"/>
                </a:rPr>
                <a:t>fundraiseup.com/afp</a:t>
              </a:r>
              <a:endParaRPr sz="1800">
                <a:solidFill>
                  <a:srgbClr val="FFFFFF"/>
                </a:solidFill>
                <a:latin typeface="Inter Medium"/>
                <a:ea typeface="Inter Medium"/>
                <a:cs typeface="Inter Medium"/>
                <a:sym typeface="Inter Medium"/>
              </a:endParaRPr>
            </a:p>
          </p:txBody>
        </p:sp>
        <p:pic>
          <p:nvPicPr>
            <p:cNvPr id="124" name="Google Shape;124;p17"/>
            <p:cNvPicPr preferRelativeResize="0"/>
            <p:nvPr/>
          </p:nvPicPr>
          <p:blipFill>
            <a:blip r:embed="rId4">
              <a:alphaModFix/>
            </a:blip>
            <a:stretch>
              <a:fillRect/>
            </a:stretch>
          </p:blipFill>
          <p:spPr>
            <a:xfrm>
              <a:off x="1900050" y="9525101"/>
              <a:ext cx="2194570" cy="403300"/>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1835375" y="1683000"/>
            <a:ext cx="15109500" cy="5905800"/>
          </a:xfrm>
          <a:prstGeom prst="rect">
            <a:avLst/>
          </a:prstGeom>
        </p:spPr>
        <p:txBody>
          <a:bodyPr spcFirstLastPara="1" wrap="square" lIns="0" tIns="0" rIns="0" bIns="0" anchor="ctr" anchorCtr="0">
            <a:noAutofit/>
          </a:bodyPr>
          <a:lstStyle>
            <a:lvl1pPr lvl="0"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1pPr>
            <a:lvl2pPr lvl="1"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2pPr>
            <a:lvl3pPr lvl="2"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3pPr>
            <a:lvl4pPr lvl="3"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4pPr>
            <a:lvl5pPr lvl="4"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5pPr>
            <a:lvl6pPr lvl="5"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6pPr>
            <a:lvl7pPr lvl="6"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7pPr>
            <a:lvl8pPr lvl="7"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8pPr>
            <a:lvl9pPr lvl="8"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9pPr>
          </a:lstStyle>
          <a:p>
            <a:endParaRPr/>
          </a:p>
        </p:txBody>
      </p:sp>
      <p:grpSp>
        <p:nvGrpSpPr>
          <p:cNvPr id="127" name="Google Shape;127;p18"/>
          <p:cNvGrpSpPr/>
          <p:nvPr/>
        </p:nvGrpSpPr>
        <p:grpSpPr>
          <a:xfrm>
            <a:off x="16175" y="9225850"/>
            <a:ext cx="18304200" cy="748312"/>
            <a:chOff x="16175" y="9225850"/>
            <a:chExt cx="18304200" cy="748312"/>
          </a:xfrm>
        </p:grpSpPr>
        <p:cxnSp>
          <p:nvCxnSpPr>
            <p:cNvPr id="128" name="Google Shape;128;p18"/>
            <p:cNvCxnSpPr/>
            <p:nvPr/>
          </p:nvCxnSpPr>
          <p:spPr>
            <a:xfrm>
              <a:off x="16175" y="9225850"/>
              <a:ext cx="18304200" cy="0"/>
            </a:xfrm>
            <a:prstGeom prst="straightConnector1">
              <a:avLst/>
            </a:prstGeom>
            <a:noFill/>
            <a:ln w="19050" cap="flat" cmpd="sng">
              <a:solidFill>
                <a:srgbClr val="443C7E"/>
              </a:solidFill>
              <a:prstDash val="solid"/>
              <a:round/>
              <a:headEnd type="none" w="med" len="med"/>
              <a:tailEnd type="none" w="med" len="med"/>
            </a:ln>
          </p:spPr>
        </p:cxnSp>
        <p:pic>
          <p:nvPicPr>
            <p:cNvPr id="129" name="Google Shape;129;p18"/>
            <p:cNvPicPr preferRelativeResize="0"/>
            <p:nvPr/>
          </p:nvPicPr>
          <p:blipFill>
            <a:blip r:embed="rId3">
              <a:alphaModFix/>
            </a:blip>
            <a:stretch>
              <a:fillRect/>
            </a:stretch>
          </p:blipFill>
          <p:spPr>
            <a:xfrm>
              <a:off x="14587751" y="9440737"/>
              <a:ext cx="2371925" cy="533425"/>
            </a:xfrm>
            <a:prstGeom prst="rect">
              <a:avLst/>
            </a:prstGeom>
            <a:noFill/>
            <a:ln>
              <a:noFill/>
            </a:ln>
          </p:spPr>
        </p:pic>
        <p:sp>
          <p:nvSpPr>
            <p:cNvPr id="130" name="Google Shape;130;p18"/>
            <p:cNvSpPr txBox="1"/>
            <p:nvPr/>
          </p:nvSpPr>
          <p:spPr>
            <a:xfrm>
              <a:off x="11426733" y="9619404"/>
              <a:ext cx="24960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800">
                  <a:solidFill>
                    <a:srgbClr val="FFFFFF"/>
                  </a:solidFill>
                  <a:latin typeface="Inter Medium"/>
                  <a:ea typeface="Inter Medium"/>
                  <a:cs typeface="Inter Medium"/>
                  <a:sym typeface="Inter Medium"/>
                </a:rPr>
                <a:t>fundraiseup.com/afp</a:t>
              </a:r>
              <a:endParaRPr sz="1800">
                <a:solidFill>
                  <a:srgbClr val="FFFFFF"/>
                </a:solidFill>
                <a:latin typeface="Inter Medium"/>
                <a:ea typeface="Inter Medium"/>
                <a:cs typeface="Inter Medium"/>
                <a:sym typeface="Inter Medium"/>
              </a:endParaRPr>
            </a:p>
          </p:txBody>
        </p:sp>
        <p:pic>
          <p:nvPicPr>
            <p:cNvPr id="131" name="Google Shape;131;p18"/>
            <p:cNvPicPr preferRelativeResize="0"/>
            <p:nvPr/>
          </p:nvPicPr>
          <p:blipFill>
            <a:blip r:embed="rId4">
              <a:alphaModFix/>
            </a:blip>
            <a:stretch>
              <a:fillRect/>
            </a:stretch>
          </p:blipFill>
          <p:spPr>
            <a:xfrm>
              <a:off x="1900050" y="9525101"/>
              <a:ext cx="2194570" cy="403300"/>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mpty">
  <p:cSld name="CUSTOM">
    <p:bg>
      <p:bgPr>
        <a:blipFill>
          <a:blip r:embed="rId2">
            <a:alphaModFix/>
          </a:blip>
          <a:stretch>
            <a:fillRect/>
          </a:stretch>
        </a:blipFill>
        <a:effectLst/>
      </p:bgPr>
    </p:bg>
    <p:spTree>
      <p:nvGrpSpPr>
        <p:cNvPr id="1" name="Shape 132"/>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20"/>
          <p:cNvSpPr txBox="1">
            <a:spLocks noGrp="1"/>
          </p:cNvSpPr>
          <p:nvPr>
            <p:ph type="title" hasCustomPrompt="1"/>
          </p:nvPr>
        </p:nvSpPr>
        <p:spPr>
          <a:xfrm>
            <a:off x="1835375" y="1602650"/>
            <a:ext cx="15038400" cy="3927000"/>
          </a:xfrm>
          <a:prstGeom prst="rect">
            <a:avLst/>
          </a:prstGeom>
        </p:spPr>
        <p:txBody>
          <a:bodyPr spcFirstLastPara="1" wrap="square" lIns="0" tIns="0" rIns="0" bIns="0" anchor="b" anchorCtr="0">
            <a:noAutofit/>
          </a:bodyPr>
          <a:lstStyle>
            <a:lvl1pPr lvl="0" algn="ctr" rtl="0">
              <a:spcBef>
                <a:spcPts val="0"/>
              </a:spcBef>
              <a:spcAft>
                <a:spcPts val="0"/>
              </a:spcAft>
              <a:buSzPts val="24000"/>
              <a:buNone/>
              <a:defRPr sz="24000"/>
            </a:lvl1pPr>
            <a:lvl2pPr lvl="1" algn="ctr" rtl="0">
              <a:spcBef>
                <a:spcPts val="0"/>
              </a:spcBef>
              <a:spcAft>
                <a:spcPts val="0"/>
              </a:spcAft>
              <a:buSzPts val="24000"/>
              <a:buNone/>
              <a:defRPr sz="24000"/>
            </a:lvl2pPr>
            <a:lvl3pPr lvl="2" algn="ctr" rtl="0">
              <a:spcBef>
                <a:spcPts val="0"/>
              </a:spcBef>
              <a:spcAft>
                <a:spcPts val="0"/>
              </a:spcAft>
              <a:buSzPts val="24000"/>
              <a:buNone/>
              <a:defRPr sz="24000"/>
            </a:lvl3pPr>
            <a:lvl4pPr lvl="3" algn="ctr" rtl="0">
              <a:spcBef>
                <a:spcPts val="0"/>
              </a:spcBef>
              <a:spcAft>
                <a:spcPts val="0"/>
              </a:spcAft>
              <a:buSzPts val="24000"/>
              <a:buNone/>
              <a:defRPr sz="24000"/>
            </a:lvl4pPr>
            <a:lvl5pPr lvl="4" algn="ctr" rtl="0">
              <a:spcBef>
                <a:spcPts val="0"/>
              </a:spcBef>
              <a:spcAft>
                <a:spcPts val="0"/>
              </a:spcAft>
              <a:buSzPts val="24000"/>
              <a:buNone/>
              <a:defRPr sz="24000"/>
            </a:lvl5pPr>
            <a:lvl6pPr lvl="5" algn="ctr" rtl="0">
              <a:spcBef>
                <a:spcPts val="0"/>
              </a:spcBef>
              <a:spcAft>
                <a:spcPts val="0"/>
              </a:spcAft>
              <a:buSzPts val="24000"/>
              <a:buNone/>
              <a:defRPr sz="24000"/>
            </a:lvl6pPr>
            <a:lvl7pPr lvl="6" algn="ctr" rtl="0">
              <a:spcBef>
                <a:spcPts val="0"/>
              </a:spcBef>
              <a:spcAft>
                <a:spcPts val="0"/>
              </a:spcAft>
              <a:buSzPts val="24000"/>
              <a:buNone/>
              <a:defRPr sz="24000"/>
            </a:lvl7pPr>
            <a:lvl8pPr lvl="7" algn="ctr" rtl="0">
              <a:spcBef>
                <a:spcPts val="0"/>
              </a:spcBef>
              <a:spcAft>
                <a:spcPts val="0"/>
              </a:spcAft>
              <a:buSzPts val="24000"/>
              <a:buNone/>
              <a:defRPr sz="24000"/>
            </a:lvl8pPr>
            <a:lvl9pPr lvl="8" algn="ctr" rtl="0">
              <a:spcBef>
                <a:spcPts val="0"/>
              </a:spcBef>
              <a:spcAft>
                <a:spcPts val="0"/>
              </a:spcAft>
              <a:buSzPts val="24000"/>
              <a:buNone/>
              <a:defRPr sz="24000"/>
            </a:lvl9pPr>
          </a:lstStyle>
          <a:p>
            <a:r>
              <a:t>xx%</a:t>
            </a:r>
          </a:p>
        </p:txBody>
      </p:sp>
      <p:sp>
        <p:nvSpPr>
          <p:cNvPr id="135" name="Google Shape;135;p20"/>
          <p:cNvSpPr txBox="1">
            <a:spLocks noGrp="1"/>
          </p:cNvSpPr>
          <p:nvPr>
            <p:ph type="body" idx="1"/>
          </p:nvPr>
        </p:nvSpPr>
        <p:spPr>
          <a:xfrm>
            <a:off x="1835375" y="5694850"/>
            <a:ext cx="15038400" cy="2601600"/>
          </a:xfrm>
          <a:prstGeom prst="rect">
            <a:avLst/>
          </a:prstGeom>
        </p:spPr>
        <p:txBody>
          <a:bodyPr spcFirstLastPara="1" wrap="square" lIns="0" tIns="0" rIns="0" bIns="0" anchor="t" anchorCtr="0">
            <a:normAutofit/>
          </a:bodyPr>
          <a:lstStyle>
            <a:lvl1pPr marL="457200" lvl="0" indent="-419100" algn="ctr" rtl="0">
              <a:spcBef>
                <a:spcPts val="0"/>
              </a:spcBef>
              <a:spcAft>
                <a:spcPts val="0"/>
              </a:spcAft>
              <a:buSzPts val="3000"/>
              <a:buChar char="●"/>
              <a:defRPr/>
            </a:lvl1pPr>
            <a:lvl2pPr marL="914400" lvl="1" indent="-368300" algn="ctr" rtl="0">
              <a:spcBef>
                <a:spcPts val="1000"/>
              </a:spcBef>
              <a:spcAft>
                <a:spcPts val="0"/>
              </a:spcAft>
              <a:buSzPts val="2200"/>
              <a:buChar char="○"/>
              <a:defRPr/>
            </a:lvl2pPr>
            <a:lvl3pPr marL="1371600" lvl="2" indent="-368300" algn="ctr" rtl="0">
              <a:spcBef>
                <a:spcPts val="1000"/>
              </a:spcBef>
              <a:spcAft>
                <a:spcPts val="0"/>
              </a:spcAft>
              <a:buSzPts val="2200"/>
              <a:buChar char="■"/>
              <a:defRPr/>
            </a:lvl3pPr>
            <a:lvl4pPr marL="1828800" lvl="3" indent="-368300" algn="ctr" rtl="0">
              <a:spcBef>
                <a:spcPts val="1000"/>
              </a:spcBef>
              <a:spcAft>
                <a:spcPts val="0"/>
              </a:spcAft>
              <a:buSzPts val="2200"/>
              <a:buChar char="●"/>
              <a:defRPr/>
            </a:lvl4pPr>
            <a:lvl5pPr marL="2286000" lvl="4" indent="-368300" algn="ctr" rtl="0">
              <a:spcBef>
                <a:spcPts val="1000"/>
              </a:spcBef>
              <a:spcAft>
                <a:spcPts val="0"/>
              </a:spcAft>
              <a:buSzPts val="2200"/>
              <a:buChar char="○"/>
              <a:defRPr/>
            </a:lvl5pPr>
            <a:lvl6pPr marL="2743200" lvl="5" indent="-368300" algn="ctr" rtl="0">
              <a:spcBef>
                <a:spcPts val="1000"/>
              </a:spcBef>
              <a:spcAft>
                <a:spcPts val="0"/>
              </a:spcAft>
              <a:buSzPts val="2200"/>
              <a:buChar char="■"/>
              <a:defRPr/>
            </a:lvl6pPr>
            <a:lvl7pPr marL="3200400" lvl="6" indent="-368300" algn="ctr" rtl="0">
              <a:spcBef>
                <a:spcPts val="1000"/>
              </a:spcBef>
              <a:spcAft>
                <a:spcPts val="0"/>
              </a:spcAft>
              <a:buSzPts val="2200"/>
              <a:buChar char="●"/>
              <a:defRPr/>
            </a:lvl7pPr>
            <a:lvl8pPr marL="3657600" lvl="7" indent="-368300" algn="ctr" rtl="0">
              <a:spcBef>
                <a:spcPts val="1000"/>
              </a:spcBef>
              <a:spcAft>
                <a:spcPts val="0"/>
              </a:spcAft>
              <a:buSzPts val="2200"/>
              <a:buChar char="○"/>
              <a:defRPr/>
            </a:lvl8pPr>
            <a:lvl9pPr marL="4114800" lvl="8" indent="-368300" algn="ctr" rtl="0">
              <a:spcBef>
                <a:spcPts val="1000"/>
              </a:spcBef>
              <a:spcAft>
                <a:spcPts val="1000"/>
              </a:spcAft>
              <a:buSzPts val="2200"/>
              <a:buChar char="■"/>
              <a:defRPr/>
            </a:lvl9pPr>
          </a:lstStyle>
          <a:p>
            <a:endParaRPr/>
          </a:p>
        </p:txBody>
      </p:sp>
      <p:grpSp>
        <p:nvGrpSpPr>
          <p:cNvPr id="136" name="Google Shape;136;p20"/>
          <p:cNvGrpSpPr/>
          <p:nvPr/>
        </p:nvGrpSpPr>
        <p:grpSpPr>
          <a:xfrm>
            <a:off x="16175" y="9225850"/>
            <a:ext cx="18304200" cy="748312"/>
            <a:chOff x="16175" y="9225850"/>
            <a:chExt cx="18304200" cy="748312"/>
          </a:xfrm>
        </p:grpSpPr>
        <p:cxnSp>
          <p:nvCxnSpPr>
            <p:cNvPr id="137" name="Google Shape;137;p20"/>
            <p:cNvCxnSpPr/>
            <p:nvPr/>
          </p:nvCxnSpPr>
          <p:spPr>
            <a:xfrm>
              <a:off x="16175" y="9225850"/>
              <a:ext cx="18304200" cy="0"/>
            </a:xfrm>
            <a:prstGeom prst="straightConnector1">
              <a:avLst/>
            </a:prstGeom>
            <a:noFill/>
            <a:ln w="19050" cap="flat" cmpd="sng">
              <a:solidFill>
                <a:srgbClr val="443C7E"/>
              </a:solidFill>
              <a:prstDash val="solid"/>
              <a:round/>
              <a:headEnd type="none" w="med" len="med"/>
              <a:tailEnd type="none" w="med" len="med"/>
            </a:ln>
          </p:spPr>
        </p:cxnSp>
        <p:pic>
          <p:nvPicPr>
            <p:cNvPr id="138" name="Google Shape;138;p20"/>
            <p:cNvPicPr preferRelativeResize="0"/>
            <p:nvPr/>
          </p:nvPicPr>
          <p:blipFill>
            <a:blip r:embed="rId3">
              <a:alphaModFix/>
            </a:blip>
            <a:stretch>
              <a:fillRect/>
            </a:stretch>
          </p:blipFill>
          <p:spPr>
            <a:xfrm>
              <a:off x="14587751" y="9440737"/>
              <a:ext cx="2371925" cy="533425"/>
            </a:xfrm>
            <a:prstGeom prst="rect">
              <a:avLst/>
            </a:prstGeom>
            <a:noFill/>
            <a:ln>
              <a:noFill/>
            </a:ln>
          </p:spPr>
        </p:pic>
        <p:sp>
          <p:nvSpPr>
            <p:cNvPr id="139" name="Google Shape;139;p20"/>
            <p:cNvSpPr txBox="1"/>
            <p:nvPr/>
          </p:nvSpPr>
          <p:spPr>
            <a:xfrm>
              <a:off x="11426733" y="9619404"/>
              <a:ext cx="24960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800">
                  <a:solidFill>
                    <a:srgbClr val="FFFFFF"/>
                  </a:solidFill>
                  <a:latin typeface="Inter Medium"/>
                  <a:ea typeface="Inter Medium"/>
                  <a:cs typeface="Inter Medium"/>
                  <a:sym typeface="Inter Medium"/>
                </a:rPr>
                <a:t>fundraiseup.com/afp</a:t>
              </a:r>
              <a:endParaRPr sz="1800">
                <a:solidFill>
                  <a:srgbClr val="FFFFFF"/>
                </a:solidFill>
                <a:latin typeface="Inter Medium"/>
                <a:ea typeface="Inter Medium"/>
                <a:cs typeface="Inter Medium"/>
                <a:sym typeface="Inter Medium"/>
              </a:endParaRPr>
            </a:p>
          </p:txBody>
        </p:sp>
        <p:pic>
          <p:nvPicPr>
            <p:cNvPr id="140" name="Google Shape;140;p20"/>
            <p:cNvPicPr preferRelativeResize="0"/>
            <p:nvPr/>
          </p:nvPicPr>
          <p:blipFill>
            <a:blip r:embed="rId4">
              <a:alphaModFix/>
            </a:blip>
            <a:stretch>
              <a:fillRect/>
            </a:stretch>
          </p:blipFill>
          <p:spPr>
            <a:xfrm>
              <a:off x="1900050" y="9525101"/>
              <a:ext cx="2194570" cy="403300"/>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 you">
  <p:cSld name="CUSTOM_1">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21"/>
          <p:cNvSpPr txBox="1">
            <a:spLocks noGrp="1"/>
          </p:cNvSpPr>
          <p:nvPr>
            <p:ph type="ctrTitle"/>
          </p:nvPr>
        </p:nvSpPr>
        <p:spPr>
          <a:xfrm>
            <a:off x="1835375" y="3702850"/>
            <a:ext cx="15109500" cy="3105000"/>
          </a:xfrm>
          <a:prstGeom prst="rect">
            <a:avLst/>
          </a:prstGeom>
        </p:spPr>
        <p:txBody>
          <a:bodyPr spcFirstLastPara="1" wrap="square" lIns="0" tIns="0" rIns="0" bIns="0" anchor="t" anchorCtr="0">
            <a:noAutofit/>
          </a:bodyPr>
          <a:lstStyle>
            <a:lvl1pPr lvl="0" rtl="0">
              <a:spcBef>
                <a:spcPts val="0"/>
              </a:spcBef>
              <a:spcAft>
                <a:spcPts val="0"/>
              </a:spcAft>
              <a:buSzPts val="9600"/>
              <a:buNone/>
              <a:defRPr sz="96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pic>
        <p:nvPicPr>
          <p:cNvPr id="143" name="Google Shape;143;p21"/>
          <p:cNvPicPr preferRelativeResize="0"/>
          <p:nvPr/>
        </p:nvPicPr>
        <p:blipFill>
          <a:blip r:embed="rId3">
            <a:alphaModFix/>
          </a:blip>
          <a:stretch>
            <a:fillRect/>
          </a:stretch>
        </p:blipFill>
        <p:spPr>
          <a:xfrm>
            <a:off x="1900054" y="1630500"/>
            <a:ext cx="3592776" cy="660275"/>
          </a:xfrm>
          <a:prstGeom prst="rect">
            <a:avLst/>
          </a:prstGeom>
          <a:noFill/>
          <a:ln>
            <a:noFill/>
          </a:ln>
        </p:spPr>
      </p:pic>
      <p:cxnSp>
        <p:nvCxnSpPr>
          <p:cNvPr id="144" name="Google Shape;144;p21"/>
          <p:cNvCxnSpPr/>
          <p:nvPr/>
        </p:nvCxnSpPr>
        <p:spPr>
          <a:xfrm>
            <a:off x="16175" y="9225850"/>
            <a:ext cx="18304200" cy="0"/>
          </a:xfrm>
          <a:prstGeom prst="straightConnector1">
            <a:avLst/>
          </a:prstGeom>
          <a:noFill/>
          <a:ln w="19050" cap="flat" cmpd="sng">
            <a:solidFill>
              <a:srgbClr val="443C7E"/>
            </a:solidFill>
            <a:prstDash val="solid"/>
            <a:round/>
            <a:headEnd type="none" w="med" len="med"/>
            <a:tailEnd type="none" w="med" len="med"/>
          </a:ln>
        </p:spPr>
      </p:cxnSp>
      <p:pic>
        <p:nvPicPr>
          <p:cNvPr id="145" name="Google Shape;145;p21"/>
          <p:cNvPicPr preferRelativeResize="0"/>
          <p:nvPr/>
        </p:nvPicPr>
        <p:blipFill>
          <a:blip r:embed="rId4">
            <a:alphaModFix/>
          </a:blip>
          <a:stretch>
            <a:fillRect/>
          </a:stretch>
        </p:blipFill>
        <p:spPr>
          <a:xfrm>
            <a:off x="1900050" y="9440737"/>
            <a:ext cx="2371925" cy="533425"/>
          </a:xfrm>
          <a:prstGeom prst="rect">
            <a:avLst/>
          </a:prstGeom>
          <a:noFill/>
          <a:ln>
            <a:noFill/>
          </a:ln>
        </p:spPr>
      </p:pic>
      <p:sp>
        <p:nvSpPr>
          <p:cNvPr id="146" name="Google Shape;146;p21"/>
          <p:cNvSpPr txBox="1"/>
          <p:nvPr/>
        </p:nvSpPr>
        <p:spPr>
          <a:xfrm>
            <a:off x="14087488" y="9575000"/>
            <a:ext cx="10239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a:solidFill>
                  <a:schemeClr val="lt1"/>
                </a:solidFill>
                <a:latin typeface="Inter Medium"/>
                <a:ea typeface="Inter Medium"/>
                <a:cs typeface="Inter Medium"/>
                <a:sym typeface="Inter Medium"/>
              </a:rPr>
              <a:t>#afpicon</a:t>
            </a:r>
            <a:endParaRPr sz="1800">
              <a:solidFill>
                <a:schemeClr val="lt1"/>
              </a:solidFill>
              <a:latin typeface="Inter Medium"/>
              <a:ea typeface="Inter Medium"/>
              <a:cs typeface="Inter Medium"/>
              <a:sym typeface="Inter Medium"/>
            </a:endParaRPr>
          </a:p>
        </p:txBody>
      </p:sp>
      <p:sp>
        <p:nvSpPr>
          <p:cNvPr id="147" name="Google Shape;147;p21"/>
          <p:cNvSpPr txBox="1"/>
          <p:nvPr/>
        </p:nvSpPr>
        <p:spPr>
          <a:xfrm>
            <a:off x="15587679" y="9575000"/>
            <a:ext cx="13572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a:solidFill>
                  <a:schemeClr val="lt1"/>
                </a:solidFill>
                <a:latin typeface="Inter Medium"/>
                <a:ea typeface="Inter Medium"/>
                <a:cs typeface="Inter Medium"/>
                <a:sym typeface="Inter Medium"/>
              </a:rPr>
              <a:t>afpicon.com</a:t>
            </a:r>
            <a:endParaRPr sz="1800">
              <a:solidFill>
                <a:schemeClr val="lt1"/>
              </a:solidFill>
              <a:latin typeface="Inter Medium"/>
              <a:ea typeface="Inter Medium"/>
              <a:cs typeface="Inter Medium"/>
              <a:sym typeface="Inter Medium"/>
            </a:endParaRPr>
          </a:p>
        </p:txBody>
      </p:sp>
      <p:sp>
        <p:nvSpPr>
          <p:cNvPr id="148" name="Google Shape;148;p21"/>
          <p:cNvSpPr txBox="1">
            <a:spLocks noGrp="1"/>
          </p:cNvSpPr>
          <p:nvPr>
            <p:ph type="title" idx="2"/>
          </p:nvPr>
        </p:nvSpPr>
        <p:spPr>
          <a:xfrm>
            <a:off x="1835375" y="5754722"/>
            <a:ext cx="15109500" cy="1853100"/>
          </a:xfrm>
          <a:prstGeom prst="rect">
            <a:avLst/>
          </a:prstGeom>
        </p:spPr>
        <p:txBody>
          <a:bodyPr spcFirstLastPara="1" wrap="square" lIns="0" tIns="0" rIns="0" bIns="0" anchor="t" anchorCtr="0">
            <a:noAutofit/>
          </a:bodyPr>
          <a:lstStyle>
            <a:lvl1pPr lvl="0"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1pPr>
            <a:lvl2pPr lvl="1"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2pPr>
            <a:lvl3pPr lvl="2"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3pPr>
            <a:lvl4pPr lvl="3"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4pPr>
            <a:lvl5pPr lvl="4"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5pPr>
            <a:lvl6pPr lvl="5"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6pPr>
            <a:lvl7pPr lvl="6"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7pPr>
            <a:lvl8pPr lvl="7"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8pPr>
            <a:lvl9pPr lvl="8" rtl="0">
              <a:lnSpc>
                <a:spcPct val="140000"/>
              </a:lnSpc>
              <a:spcBef>
                <a:spcPts val="0"/>
              </a:spcBef>
              <a:spcAft>
                <a:spcPts val="0"/>
              </a:spcAft>
              <a:buSzPts val="4000"/>
              <a:buFont typeface="Inter SemiBold"/>
              <a:buNone/>
              <a:defRPr sz="4000">
                <a:latin typeface="Inter SemiBold"/>
                <a:ea typeface="Inter SemiBold"/>
                <a:cs typeface="Inter SemiBold"/>
                <a:sym typeface="Inter SemiBold"/>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peakers" type="secHead">
  <p:cSld name="SECTION_HEADER">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835375" y="1206000"/>
            <a:ext cx="5654400" cy="3985200"/>
          </a:xfrm>
          <a:prstGeom prst="rect">
            <a:avLst/>
          </a:prstGeom>
        </p:spPr>
        <p:txBody>
          <a:bodyPr spcFirstLastPara="1" wrap="square" lIns="0" tIns="0" rIns="0" bIns="0" anchor="t"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8" name="Google Shape;18;p3"/>
          <p:cNvSpPr>
            <a:spLocks noGrp="1"/>
          </p:cNvSpPr>
          <p:nvPr>
            <p:ph type="pic" idx="2"/>
          </p:nvPr>
        </p:nvSpPr>
        <p:spPr>
          <a:xfrm>
            <a:off x="8392425" y="2027800"/>
            <a:ext cx="3804000" cy="3804000"/>
          </a:xfrm>
          <a:prstGeom prst="roundRect">
            <a:avLst>
              <a:gd name="adj" fmla="val 5836"/>
            </a:avLst>
          </a:prstGeom>
          <a:noFill/>
          <a:ln>
            <a:noFill/>
          </a:ln>
        </p:spPr>
      </p:sp>
      <p:sp>
        <p:nvSpPr>
          <p:cNvPr id="19" name="Google Shape;19;p3"/>
          <p:cNvSpPr txBox="1">
            <a:spLocks noGrp="1"/>
          </p:cNvSpPr>
          <p:nvPr>
            <p:ph type="subTitle" idx="1"/>
          </p:nvPr>
        </p:nvSpPr>
        <p:spPr>
          <a:xfrm>
            <a:off x="8544825" y="6275800"/>
            <a:ext cx="3651600" cy="459000"/>
          </a:xfrm>
          <a:prstGeom prst="rect">
            <a:avLst/>
          </a:prstGeom>
        </p:spPr>
        <p:txBody>
          <a:bodyPr spcFirstLastPara="1" wrap="square" lIns="0" tIns="0" rIns="0" bIns="0" anchor="t" anchorCtr="0">
            <a:noAutofit/>
          </a:bodyPr>
          <a:lstStyle>
            <a:lvl1pPr lvl="0">
              <a:lnSpc>
                <a:spcPct val="115000"/>
              </a:lnSpc>
              <a:spcBef>
                <a:spcPts val="0"/>
              </a:spcBef>
              <a:spcAft>
                <a:spcPts val="0"/>
              </a:spcAft>
              <a:buSzPts val="2800"/>
              <a:buFont typeface="Inter SemiBold"/>
              <a:buNone/>
              <a:defRPr sz="2800">
                <a:latin typeface="Inter SemiBold"/>
                <a:ea typeface="Inter SemiBold"/>
                <a:cs typeface="Inter SemiBold"/>
                <a:sym typeface="Inter SemiBold"/>
              </a:defRPr>
            </a:lvl1pPr>
            <a:lvl2pPr lvl="1">
              <a:lnSpc>
                <a:spcPct val="115000"/>
              </a:lnSpc>
              <a:spcBef>
                <a:spcPts val="1000"/>
              </a:spcBef>
              <a:spcAft>
                <a:spcPts val="0"/>
              </a:spcAft>
              <a:buSzPts val="2000"/>
              <a:buNone/>
              <a:defRPr sz="2000"/>
            </a:lvl2pPr>
            <a:lvl3pPr lvl="2">
              <a:lnSpc>
                <a:spcPct val="115000"/>
              </a:lnSpc>
              <a:spcBef>
                <a:spcPts val="1000"/>
              </a:spcBef>
              <a:spcAft>
                <a:spcPts val="0"/>
              </a:spcAft>
              <a:buSzPts val="2000"/>
              <a:buNone/>
              <a:defRPr sz="2000"/>
            </a:lvl3pPr>
            <a:lvl4pPr lvl="3">
              <a:lnSpc>
                <a:spcPct val="115000"/>
              </a:lnSpc>
              <a:spcBef>
                <a:spcPts val="1000"/>
              </a:spcBef>
              <a:spcAft>
                <a:spcPts val="0"/>
              </a:spcAft>
              <a:buSzPts val="2000"/>
              <a:buNone/>
              <a:defRPr sz="2000"/>
            </a:lvl4pPr>
            <a:lvl5pPr lvl="4">
              <a:lnSpc>
                <a:spcPct val="115000"/>
              </a:lnSpc>
              <a:spcBef>
                <a:spcPts val="1000"/>
              </a:spcBef>
              <a:spcAft>
                <a:spcPts val="0"/>
              </a:spcAft>
              <a:buSzPts val="2000"/>
              <a:buNone/>
              <a:defRPr sz="2000"/>
            </a:lvl5pPr>
            <a:lvl6pPr lvl="5">
              <a:lnSpc>
                <a:spcPct val="115000"/>
              </a:lnSpc>
              <a:spcBef>
                <a:spcPts val="1000"/>
              </a:spcBef>
              <a:spcAft>
                <a:spcPts val="0"/>
              </a:spcAft>
              <a:buSzPts val="2000"/>
              <a:buNone/>
              <a:defRPr sz="2000"/>
            </a:lvl6pPr>
            <a:lvl7pPr lvl="6">
              <a:lnSpc>
                <a:spcPct val="115000"/>
              </a:lnSpc>
              <a:spcBef>
                <a:spcPts val="1000"/>
              </a:spcBef>
              <a:spcAft>
                <a:spcPts val="0"/>
              </a:spcAft>
              <a:buSzPts val="2000"/>
              <a:buNone/>
              <a:defRPr sz="2000"/>
            </a:lvl7pPr>
            <a:lvl8pPr lvl="7">
              <a:lnSpc>
                <a:spcPct val="115000"/>
              </a:lnSpc>
              <a:spcBef>
                <a:spcPts val="1000"/>
              </a:spcBef>
              <a:spcAft>
                <a:spcPts val="0"/>
              </a:spcAft>
              <a:buSzPts val="2000"/>
              <a:buNone/>
              <a:defRPr sz="2000"/>
            </a:lvl8pPr>
            <a:lvl9pPr lvl="8">
              <a:lnSpc>
                <a:spcPct val="115000"/>
              </a:lnSpc>
              <a:spcBef>
                <a:spcPts val="1000"/>
              </a:spcBef>
              <a:spcAft>
                <a:spcPts val="1000"/>
              </a:spcAft>
              <a:buSzPts val="2000"/>
              <a:buNone/>
              <a:defRPr sz="2000"/>
            </a:lvl9pPr>
          </a:lstStyle>
          <a:p>
            <a:endParaRPr/>
          </a:p>
        </p:txBody>
      </p:sp>
      <p:sp>
        <p:nvSpPr>
          <p:cNvPr id="20" name="Google Shape;20;p3"/>
          <p:cNvSpPr txBox="1">
            <a:spLocks noGrp="1"/>
          </p:cNvSpPr>
          <p:nvPr>
            <p:ph type="body" idx="3"/>
          </p:nvPr>
        </p:nvSpPr>
        <p:spPr>
          <a:xfrm>
            <a:off x="8544825" y="6988451"/>
            <a:ext cx="3651600" cy="459000"/>
          </a:xfrm>
          <a:prstGeom prst="rect">
            <a:avLst/>
          </a:prstGeom>
        </p:spPr>
        <p:txBody>
          <a:bodyPr spcFirstLastPara="1" wrap="square" lIns="0" tIns="0" rIns="0" bIns="0" anchor="t" anchorCtr="0">
            <a:noAutofit/>
          </a:bodyPr>
          <a:lstStyle>
            <a:lvl1pPr marL="457200" lvl="0" indent="-368300">
              <a:spcBef>
                <a:spcPts val="0"/>
              </a:spcBef>
              <a:spcAft>
                <a:spcPts val="0"/>
              </a:spcAft>
              <a:buSzPts val="2200"/>
              <a:buChar char="●"/>
              <a:defRPr sz="2200"/>
            </a:lvl1pPr>
            <a:lvl2pPr marL="914400" lvl="1" indent="-317500">
              <a:spcBef>
                <a:spcPts val="1000"/>
              </a:spcBef>
              <a:spcAft>
                <a:spcPts val="0"/>
              </a:spcAft>
              <a:buSzPts val="1400"/>
              <a:buChar char="○"/>
              <a:defRPr sz="1400"/>
            </a:lvl2pPr>
            <a:lvl3pPr marL="1371600" lvl="2" indent="-317500">
              <a:spcBef>
                <a:spcPts val="1000"/>
              </a:spcBef>
              <a:spcAft>
                <a:spcPts val="0"/>
              </a:spcAft>
              <a:buSzPts val="1400"/>
              <a:buChar char="■"/>
              <a:defRPr sz="1400"/>
            </a:lvl3pPr>
            <a:lvl4pPr marL="1828800" lvl="3" indent="-317500">
              <a:spcBef>
                <a:spcPts val="1000"/>
              </a:spcBef>
              <a:spcAft>
                <a:spcPts val="0"/>
              </a:spcAft>
              <a:buSzPts val="1400"/>
              <a:buChar char="●"/>
              <a:defRPr sz="1400"/>
            </a:lvl4pPr>
            <a:lvl5pPr marL="2286000" lvl="4" indent="-317500">
              <a:spcBef>
                <a:spcPts val="1000"/>
              </a:spcBef>
              <a:spcAft>
                <a:spcPts val="0"/>
              </a:spcAft>
              <a:buSzPts val="1400"/>
              <a:buChar char="○"/>
              <a:defRPr sz="1400"/>
            </a:lvl5pPr>
            <a:lvl6pPr marL="2743200" lvl="5" indent="-317500">
              <a:spcBef>
                <a:spcPts val="1000"/>
              </a:spcBef>
              <a:spcAft>
                <a:spcPts val="0"/>
              </a:spcAft>
              <a:buSzPts val="1400"/>
              <a:buChar char="■"/>
              <a:defRPr sz="1400"/>
            </a:lvl6pPr>
            <a:lvl7pPr marL="3200400" lvl="6" indent="-317500">
              <a:spcBef>
                <a:spcPts val="1000"/>
              </a:spcBef>
              <a:spcAft>
                <a:spcPts val="0"/>
              </a:spcAft>
              <a:buSzPts val="1400"/>
              <a:buChar char="●"/>
              <a:defRPr sz="1400"/>
            </a:lvl7pPr>
            <a:lvl8pPr marL="3657600" lvl="7" indent="-317500">
              <a:spcBef>
                <a:spcPts val="1000"/>
              </a:spcBef>
              <a:spcAft>
                <a:spcPts val="0"/>
              </a:spcAft>
              <a:buSzPts val="1400"/>
              <a:buChar char="○"/>
              <a:defRPr sz="1400"/>
            </a:lvl8pPr>
            <a:lvl9pPr marL="4114800" lvl="8" indent="-317500">
              <a:spcBef>
                <a:spcPts val="1000"/>
              </a:spcBef>
              <a:spcAft>
                <a:spcPts val="1000"/>
              </a:spcAft>
              <a:buSzPts val="1400"/>
              <a:buChar char="■"/>
              <a:defRPr sz="1400"/>
            </a:lvl9pPr>
          </a:lstStyle>
          <a:p>
            <a:endParaRPr/>
          </a:p>
        </p:txBody>
      </p:sp>
      <p:sp>
        <p:nvSpPr>
          <p:cNvPr id="21" name="Google Shape;21;p3"/>
          <p:cNvSpPr>
            <a:spLocks noGrp="1"/>
          </p:cNvSpPr>
          <p:nvPr>
            <p:ph type="pic" idx="4"/>
          </p:nvPr>
        </p:nvSpPr>
        <p:spPr>
          <a:xfrm>
            <a:off x="13145972" y="2027800"/>
            <a:ext cx="3804000" cy="3804000"/>
          </a:xfrm>
          <a:prstGeom prst="roundRect">
            <a:avLst>
              <a:gd name="adj" fmla="val 5836"/>
            </a:avLst>
          </a:prstGeom>
          <a:noFill/>
          <a:ln>
            <a:noFill/>
          </a:ln>
        </p:spPr>
      </p:sp>
      <p:sp>
        <p:nvSpPr>
          <p:cNvPr id="22" name="Google Shape;22;p3"/>
          <p:cNvSpPr txBox="1">
            <a:spLocks noGrp="1"/>
          </p:cNvSpPr>
          <p:nvPr>
            <p:ph type="subTitle" idx="5"/>
          </p:nvPr>
        </p:nvSpPr>
        <p:spPr>
          <a:xfrm>
            <a:off x="13298372" y="6275800"/>
            <a:ext cx="3651600" cy="4590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SzPts val="2800"/>
              <a:buFont typeface="Inter SemiBold"/>
              <a:buNone/>
              <a:defRPr sz="2800">
                <a:latin typeface="Inter SemiBold"/>
                <a:ea typeface="Inter SemiBold"/>
                <a:cs typeface="Inter SemiBold"/>
                <a:sym typeface="Inter SemiBold"/>
              </a:defRPr>
            </a:lvl1pPr>
            <a:lvl2pPr lvl="1" rtl="0">
              <a:lnSpc>
                <a:spcPct val="115000"/>
              </a:lnSpc>
              <a:spcBef>
                <a:spcPts val="1000"/>
              </a:spcBef>
              <a:spcAft>
                <a:spcPts val="0"/>
              </a:spcAft>
              <a:buSzPts val="2000"/>
              <a:buNone/>
              <a:defRPr sz="2000"/>
            </a:lvl2pPr>
            <a:lvl3pPr lvl="2" rtl="0">
              <a:lnSpc>
                <a:spcPct val="115000"/>
              </a:lnSpc>
              <a:spcBef>
                <a:spcPts val="1000"/>
              </a:spcBef>
              <a:spcAft>
                <a:spcPts val="0"/>
              </a:spcAft>
              <a:buSzPts val="2000"/>
              <a:buNone/>
              <a:defRPr sz="2000"/>
            </a:lvl3pPr>
            <a:lvl4pPr lvl="3" rtl="0">
              <a:lnSpc>
                <a:spcPct val="115000"/>
              </a:lnSpc>
              <a:spcBef>
                <a:spcPts val="1000"/>
              </a:spcBef>
              <a:spcAft>
                <a:spcPts val="0"/>
              </a:spcAft>
              <a:buSzPts val="2000"/>
              <a:buNone/>
              <a:defRPr sz="2000"/>
            </a:lvl4pPr>
            <a:lvl5pPr lvl="4" rtl="0">
              <a:lnSpc>
                <a:spcPct val="115000"/>
              </a:lnSpc>
              <a:spcBef>
                <a:spcPts val="1000"/>
              </a:spcBef>
              <a:spcAft>
                <a:spcPts val="0"/>
              </a:spcAft>
              <a:buSzPts val="2000"/>
              <a:buNone/>
              <a:defRPr sz="2000"/>
            </a:lvl5pPr>
            <a:lvl6pPr lvl="5" rtl="0">
              <a:lnSpc>
                <a:spcPct val="115000"/>
              </a:lnSpc>
              <a:spcBef>
                <a:spcPts val="1000"/>
              </a:spcBef>
              <a:spcAft>
                <a:spcPts val="0"/>
              </a:spcAft>
              <a:buSzPts val="2000"/>
              <a:buNone/>
              <a:defRPr sz="2000"/>
            </a:lvl6pPr>
            <a:lvl7pPr lvl="6" rtl="0">
              <a:lnSpc>
                <a:spcPct val="115000"/>
              </a:lnSpc>
              <a:spcBef>
                <a:spcPts val="1000"/>
              </a:spcBef>
              <a:spcAft>
                <a:spcPts val="0"/>
              </a:spcAft>
              <a:buSzPts val="2000"/>
              <a:buNone/>
              <a:defRPr sz="2000"/>
            </a:lvl7pPr>
            <a:lvl8pPr lvl="7" rtl="0">
              <a:lnSpc>
                <a:spcPct val="115000"/>
              </a:lnSpc>
              <a:spcBef>
                <a:spcPts val="1000"/>
              </a:spcBef>
              <a:spcAft>
                <a:spcPts val="0"/>
              </a:spcAft>
              <a:buSzPts val="2000"/>
              <a:buNone/>
              <a:defRPr sz="2000"/>
            </a:lvl8pPr>
            <a:lvl9pPr lvl="8" rtl="0">
              <a:lnSpc>
                <a:spcPct val="115000"/>
              </a:lnSpc>
              <a:spcBef>
                <a:spcPts val="1000"/>
              </a:spcBef>
              <a:spcAft>
                <a:spcPts val="1000"/>
              </a:spcAft>
              <a:buSzPts val="2000"/>
              <a:buNone/>
              <a:defRPr sz="2000"/>
            </a:lvl9pPr>
          </a:lstStyle>
          <a:p>
            <a:endParaRPr/>
          </a:p>
        </p:txBody>
      </p:sp>
      <p:sp>
        <p:nvSpPr>
          <p:cNvPr id="23" name="Google Shape;23;p3"/>
          <p:cNvSpPr txBox="1">
            <a:spLocks noGrp="1"/>
          </p:cNvSpPr>
          <p:nvPr>
            <p:ph type="body" idx="6"/>
          </p:nvPr>
        </p:nvSpPr>
        <p:spPr>
          <a:xfrm>
            <a:off x="13298372" y="6988451"/>
            <a:ext cx="3651600" cy="4590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sz="2200"/>
            </a:lvl1pPr>
            <a:lvl2pPr marL="914400" lvl="1" indent="-317500" rtl="0">
              <a:spcBef>
                <a:spcPts val="1000"/>
              </a:spcBef>
              <a:spcAft>
                <a:spcPts val="0"/>
              </a:spcAft>
              <a:buSzPts val="1400"/>
              <a:buChar char="○"/>
              <a:defRPr sz="1400"/>
            </a:lvl2pPr>
            <a:lvl3pPr marL="1371600" lvl="2" indent="-317500" rtl="0">
              <a:spcBef>
                <a:spcPts val="1000"/>
              </a:spcBef>
              <a:spcAft>
                <a:spcPts val="0"/>
              </a:spcAft>
              <a:buSzPts val="1400"/>
              <a:buChar char="■"/>
              <a:defRPr sz="1400"/>
            </a:lvl3pPr>
            <a:lvl4pPr marL="1828800" lvl="3" indent="-317500" rtl="0">
              <a:spcBef>
                <a:spcPts val="1000"/>
              </a:spcBef>
              <a:spcAft>
                <a:spcPts val="0"/>
              </a:spcAft>
              <a:buSzPts val="1400"/>
              <a:buChar char="●"/>
              <a:defRPr sz="1400"/>
            </a:lvl4pPr>
            <a:lvl5pPr marL="2286000" lvl="4" indent="-317500" rtl="0">
              <a:spcBef>
                <a:spcPts val="1000"/>
              </a:spcBef>
              <a:spcAft>
                <a:spcPts val="0"/>
              </a:spcAft>
              <a:buSzPts val="1400"/>
              <a:buChar char="○"/>
              <a:defRPr sz="1400"/>
            </a:lvl5pPr>
            <a:lvl6pPr marL="2743200" lvl="5" indent="-317500" rtl="0">
              <a:spcBef>
                <a:spcPts val="1000"/>
              </a:spcBef>
              <a:spcAft>
                <a:spcPts val="0"/>
              </a:spcAft>
              <a:buSzPts val="1400"/>
              <a:buChar char="■"/>
              <a:defRPr sz="1400"/>
            </a:lvl6pPr>
            <a:lvl7pPr marL="3200400" lvl="6" indent="-317500" rtl="0">
              <a:spcBef>
                <a:spcPts val="1000"/>
              </a:spcBef>
              <a:spcAft>
                <a:spcPts val="0"/>
              </a:spcAft>
              <a:buSzPts val="1400"/>
              <a:buChar char="●"/>
              <a:defRPr sz="1400"/>
            </a:lvl7pPr>
            <a:lvl8pPr marL="3657600" lvl="7" indent="-317500" rtl="0">
              <a:spcBef>
                <a:spcPts val="1000"/>
              </a:spcBef>
              <a:spcAft>
                <a:spcPts val="0"/>
              </a:spcAft>
              <a:buSzPts val="1400"/>
              <a:buChar char="○"/>
              <a:defRPr sz="1400"/>
            </a:lvl8pPr>
            <a:lvl9pPr marL="4114800" lvl="8" indent="-317500" rtl="0">
              <a:spcBef>
                <a:spcPts val="1000"/>
              </a:spcBef>
              <a:spcAft>
                <a:spcPts val="1000"/>
              </a:spcAft>
              <a:buSzPts val="1400"/>
              <a:buChar char="■"/>
              <a:defRPr sz="1400"/>
            </a:lvl9pPr>
          </a:lstStyle>
          <a:p>
            <a:endParaRPr/>
          </a:p>
        </p:txBody>
      </p:sp>
      <p:grpSp>
        <p:nvGrpSpPr>
          <p:cNvPr id="24" name="Google Shape;24;p3"/>
          <p:cNvGrpSpPr/>
          <p:nvPr/>
        </p:nvGrpSpPr>
        <p:grpSpPr>
          <a:xfrm>
            <a:off x="16175" y="9225850"/>
            <a:ext cx="18304200" cy="748312"/>
            <a:chOff x="16175" y="9225850"/>
            <a:chExt cx="18304200" cy="748312"/>
          </a:xfrm>
        </p:grpSpPr>
        <p:cxnSp>
          <p:nvCxnSpPr>
            <p:cNvPr id="25" name="Google Shape;25;p3"/>
            <p:cNvCxnSpPr/>
            <p:nvPr/>
          </p:nvCxnSpPr>
          <p:spPr>
            <a:xfrm>
              <a:off x="16175" y="9225850"/>
              <a:ext cx="18304200" cy="0"/>
            </a:xfrm>
            <a:prstGeom prst="straightConnector1">
              <a:avLst/>
            </a:prstGeom>
            <a:noFill/>
            <a:ln w="19050" cap="flat" cmpd="sng">
              <a:solidFill>
                <a:srgbClr val="443C7E"/>
              </a:solidFill>
              <a:prstDash val="solid"/>
              <a:round/>
              <a:headEnd type="none" w="med" len="med"/>
              <a:tailEnd type="none" w="med" len="med"/>
            </a:ln>
          </p:spPr>
        </p:cxnSp>
        <p:pic>
          <p:nvPicPr>
            <p:cNvPr id="26" name="Google Shape;26;p3"/>
            <p:cNvPicPr preferRelativeResize="0"/>
            <p:nvPr/>
          </p:nvPicPr>
          <p:blipFill>
            <a:blip r:embed="rId3">
              <a:alphaModFix/>
            </a:blip>
            <a:stretch>
              <a:fillRect/>
            </a:stretch>
          </p:blipFill>
          <p:spPr>
            <a:xfrm>
              <a:off x="14587751" y="9440737"/>
              <a:ext cx="2371925" cy="533425"/>
            </a:xfrm>
            <a:prstGeom prst="rect">
              <a:avLst/>
            </a:prstGeom>
            <a:noFill/>
            <a:ln>
              <a:noFill/>
            </a:ln>
          </p:spPr>
        </p:pic>
        <p:sp>
          <p:nvSpPr>
            <p:cNvPr id="27" name="Google Shape;27;p3"/>
            <p:cNvSpPr txBox="1"/>
            <p:nvPr/>
          </p:nvSpPr>
          <p:spPr>
            <a:xfrm>
              <a:off x="11426733" y="9619404"/>
              <a:ext cx="24960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800">
                  <a:solidFill>
                    <a:schemeClr val="lt1"/>
                  </a:solidFill>
                  <a:latin typeface="Inter Medium"/>
                  <a:ea typeface="Inter Medium"/>
                  <a:cs typeface="Inter Medium"/>
                  <a:sym typeface="Inter Medium"/>
                </a:rPr>
                <a:t>fundraiseup.com/afp</a:t>
              </a:r>
              <a:endParaRPr sz="1800">
                <a:solidFill>
                  <a:schemeClr val="lt1"/>
                </a:solidFill>
                <a:latin typeface="Inter Medium"/>
                <a:ea typeface="Inter Medium"/>
                <a:cs typeface="Inter Medium"/>
                <a:sym typeface="Inter Medium"/>
              </a:endParaRPr>
            </a:p>
          </p:txBody>
        </p:sp>
        <p:pic>
          <p:nvPicPr>
            <p:cNvPr id="28" name="Google Shape;28;p3"/>
            <p:cNvPicPr preferRelativeResize="0"/>
            <p:nvPr/>
          </p:nvPicPr>
          <p:blipFill>
            <a:blip r:embed="rId4">
              <a:alphaModFix/>
            </a:blip>
            <a:stretch>
              <a:fillRect/>
            </a:stretch>
          </p:blipFill>
          <p:spPr>
            <a:xfrm>
              <a:off x="1900050" y="9525101"/>
              <a:ext cx="2194570" cy="403300"/>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1835375" y="2674675"/>
            <a:ext cx="15109800" cy="46332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72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grpSp>
        <p:nvGrpSpPr>
          <p:cNvPr id="31" name="Google Shape;31;p4"/>
          <p:cNvGrpSpPr/>
          <p:nvPr/>
        </p:nvGrpSpPr>
        <p:grpSpPr>
          <a:xfrm>
            <a:off x="16175" y="9225850"/>
            <a:ext cx="18304200" cy="748312"/>
            <a:chOff x="16175" y="9225850"/>
            <a:chExt cx="18304200" cy="748312"/>
          </a:xfrm>
        </p:grpSpPr>
        <p:cxnSp>
          <p:nvCxnSpPr>
            <p:cNvPr id="32" name="Google Shape;32;p4"/>
            <p:cNvCxnSpPr/>
            <p:nvPr/>
          </p:nvCxnSpPr>
          <p:spPr>
            <a:xfrm>
              <a:off x="16175" y="9225850"/>
              <a:ext cx="18304200" cy="0"/>
            </a:xfrm>
            <a:prstGeom prst="straightConnector1">
              <a:avLst/>
            </a:prstGeom>
            <a:noFill/>
            <a:ln w="19050" cap="flat" cmpd="sng">
              <a:solidFill>
                <a:srgbClr val="443C7E"/>
              </a:solidFill>
              <a:prstDash val="solid"/>
              <a:round/>
              <a:headEnd type="none" w="med" len="med"/>
              <a:tailEnd type="none" w="med" len="med"/>
            </a:ln>
          </p:spPr>
        </p:cxnSp>
        <p:pic>
          <p:nvPicPr>
            <p:cNvPr id="33" name="Google Shape;33;p4"/>
            <p:cNvPicPr preferRelativeResize="0"/>
            <p:nvPr/>
          </p:nvPicPr>
          <p:blipFill>
            <a:blip r:embed="rId3">
              <a:alphaModFix/>
            </a:blip>
            <a:stretch>
              <a:fillRect/>
            </a:stretch>
          </p:blipFill>
          <p:spPr>
            <a:xfrm>
              <a:off x="14587751" y="9440737"/>
              <a:ext cx="2371925" cy="533425"/>
            </a:xfrm>
            <a:prstGeom prst="rect">
              <a:avLst/>
            </a:prstGeom>
            <a:noFill/>
            <a:ln>
              <a:noFill/>
            </a:ln>
          </p:spPr>
        </p:pic>
        <p:sp>
          <p:nvSpPr>
            <p:cNvPr id="34" name="Google Shape;34;p4"/>
            <p:cNvSpPr txBox="1"/>
            <p:nvPr/>
          </p:nvSpPr>
          <p:spPr>
            <a:xfrm>
              <a:off x="11426733" y="9619404"/>
              <a:ext cx="24960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800">
                  <a:solidFill>
                    <a:schemeClr val="lt1"/>
                  </a:solidFill>
                  <a:latin typeface="Inter Medium"/>
                  <a:ea typeface="Inter Medium"/>
                  <a:cs typeface="Inter Medium"/>
                  <a:sym typeface="Inter Medium"/>
                </a:rPr>
                <a:t>fundraiseup.com/afp</a:t>
              </a:r>
              <a:endParaRPr sz="1800">
                <a:solidFill>
                  <a:schemeClr val="lt1"/>
                </a:solidFill>
                <a:latin typeface="Inter Medium"/>
                <a:ea typeface="Inter Medium"/>
                <a:cs typeface="Inter Medium"/>
                <a:sym typeface="Inter Medium"/>
              </a:endParaRPr>
            </a:p>
          </p:txBody>
        </p:sp>
        <p:pic>
          <p:nvPicPr>
            <p:cNvPr id="35" name="Google Shape;35;p4"/>
            <p:cNvPicPr preferRelativeResize="0"/>
            <p:nvPr/>
          </p:nvPicPr>
          <p:blipFill>
            <a:blip r:embed="rId4">
              <a:alphaModFix/>
            </a:blip>
            <a:stretch>
              <a:fillRect/>
            </a:stretch>
          </p:blipFill>
          <p:spPr>
            <a:xfrm>
              <a:off x="1900050" y="9525101"/>
              <a:ext cx="2194570" cy="403300"/>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5"/>
          <p:cNvSpPr txBox="1">
            <a:spLocks noGrp="1"/>
          </p:cNvSpPr>
          <p:nvPr>
            <p:ph type="body" idx="1"/>
          </p:nvPr>
        </p:nvSpPr>
        <p:spPr>
          <a:xfrm>
            <a:off x="1835375" y="2557250"/>
            <a:ext cx="15109800" cy="6013200"/>
          </a:xfrm>
          <a:prstGeom prst="rect">
            <a:avLst/>
          </a:prstGeom>
        </p:spPr>
        <p:txBody>
          <a:bodyPr spcFirstLastPara="1" wrap="square" lIns="0" tIns="0" rIns="0" bIns="0" anchor="t" anchorCtr="0">
            <a:noAutofit/>
          </a:bodyPr>
          <a:lstStyle>
            <a:lvl1pPr marL="457200" lvl="0" indent="-368300">
              <a:lnSpc>
                <a:spcPct val="115000"/>
              </a:lnSpc>
              <a:spcBef>
                <a:spcPts val="0"/>
              </a:spcBef>
              <a:spcAft>
                <a:spcPts val="0"/>
              </a:spcAft>
              <a:buSzPts val="2200"/>
              <a:buChar char="●"/>
              <a:defRPr sz="2600"/>
            </a:lvl1pPr>
            <a:lvl2pPr marL="914400" lvl="1" indent="-342900">
              <a:lnSpc>
                <a:spcPct val="115000"/>
              </a:lnSpc>
              <a:spcBef>
                <a:spcPts val="1200"/>
              </a:spcBef>
              <a:spcAft>
                <a:spcPts val="0"/>
              </a:spcAft>
              <a:buSzPts val="1800"/>
              <a:buChar char="○"/>
              <a:defRPr sz="1800"/>
            </a:lvl2pPr>
            <a:lvl3pPr marL="1371600" lvl="2" indent="-342900">
              <a:lnSpc>
                <a:spcPct val="115000"/>
              </a:lnSpc>
              <a:spcBef>
                <a:spcPts val="1600"/>
              </a:spcBef>
              <a:spcAft>
                <a:spcPts val="0"/>
              </a:spcAft>
              <a:buSzPts val="1800"/>
              <a:buChar char="■"/>
              <a:defRPr sz="1800"/>
            </a:lvl3pPr>
            <a:lvl4pPr marL="1828800" lvl="3" indent="-342900">
              <a:lnSpc>
                <a:spcPct val="115000"/>
              </a:lnSpc>
              <a:spcBef>
                <a:spcPts val="1600"/>
              </a:spcBef>
              <a:spcAft>
                <a:spcPts val="0"/>
              </a:spcAft>
              <a:buSzPts val="1800"/>
              <a:buChar char="●"/>
              <a:defRPr sz="1800"/>
            </a:lvl4pPr>
            <a:lvl5pPr marL="2286000" lvl="4" indent="-342900">
              <a:lnSpc>
                <a:spcPct val="115000"/>
              </a:lnSpc>
              <a:spcBef>
                <a:spcPts val="1600"/>
              </a:spcBef>
              <a:spcAft>
                <a:spcPts val="0"/>
              </a:spcAft>
              <a:buSzPts val="1800"/>
              <a:buChar char="○"/>
              <a:defRPr sz="1800"/>
            </a:lvl5pPr>
            <a:lvl6pPr marL="2743200" lvl="5" indent="-342900">
              <a:lnSpc>
                <a:spcPct val="115000"/>
              </a:lnSpc>
              <a:spcBef>
                <a:spcPts val="1600"/>
              </a:spcBef>
              <a:spcAft>
                <a:spcPts val="0"/>
              </a:spcAft>
              <a:buSzPts val="1800"/>
              <a:buChar char="■"/>
              <a:defRPr sz="1800"/>
            </a:lvl6pPr>
            <a:lvl7pPr marL="3200400" lvl="6" indent="-342900">
              <a:lnSpc>
                <a:spcPct val="115000"/>
              </a:lnSpc>
              <a:spcBef>
                <a:spcPts val="1600"/>
              </a:spcBef>
              <a:spcAft>
                <a:spcPts val="0"/>
              </a:spcAft>
              <a:buSzPts val="1800"/>
              <a:buChar char="●"/>
              <a:defRPr sz="1800"/>
            </a:lvl7pPr>
            <a:lvl8pPr marL="3657600" lvl="7" indent="-342900">
              <a:lnSpc>
                <a:spcPct val="115000"/>
              </a:lnSpc>
              <a:spcBef>
                <a:spcPts val="1600"/>
              </a:spcBef>
              <a:spcAft>
                <a:spcPts val="0"/>
              </a:spcAft>
              <a:buSzPts val="1800"/>
              <a:buChar char="○"/>
              <a:defRPr sz="1800"/>
            </a:lvl8pPr>
            <a:lvl9pPr marL="4114800" lvl="8" indent="-342900">
              <a:lnSpc>
                <a:spcPct val="115000"/>
              </a:lnSpc>
              <a:spcBef>
                <a:spcPts val="1600"/>
              </a:spcBef>
              <a:spcAft>
                <a:spcPts val="1600"/>
              </a:spcAft>
              <a:buSzPts val="1800"/>
              <a:buChar char="■"/>
              <a:defRPr sz="1800"/>
            </a:lvl9pPr>
          </a:lstStyle>
          <a:p>
            <a:endParaRPr/>
          </a:p>
        </p:txBody>
      </p:sp>
      <p:sp>
        <p:nvSpPr>
          <p:cNvPr id="38" name="Google Shape;38;p5"/>
          <p:cNvSpPr txBox="1">
            <a:spLocks noGrp="1"/>
          </p:cNvSpPr>
          <p:nvPr>
            <p:ph type="title"/>
          </p:nvPr>
        </p:nvSpPr>
        <p:spPr>
          <a:xfrm>
            <a:off x="1835375" y="1206000"/>
            <a:ext cx="15109800" cy="995400"/>
          </a:xfrm>
          <a:prstGeom prst="rect">
            <a:avLst/>
          </a:prstGeom>
        </p:spPr>
        <p:txBody>
          <a:bodyPr spcFirstLastPara="1" wrap="square" lIns="0" tIns="0" rIns="0" bIns="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39" name="Google Shape;39;p5"/>
          <p:cNvGrpSpPr/>
          <p:nvPr/>
        </p:nvGrpSpPr>
        <p:grpSpPr>
          <a:xfrm>
            <a:off x="16175" y="9225850"/>
            <a:ext cx="18304200" cy="748312"/>
            <a:chOff x="16175" y="9225850"/>
            <a:chExt cx="18304200" cy="748312"/>
          </a:xfrm>
        </p:grpSpPr>
        <p:cxnSp>
          <p:nvCxnSpPr>
            <p:cNvPr id="40" name="Google Shape;40;p5"/>
            <p:cNvCxnSpPr/>
            <p:nvPr/>
          </p:nvCxnSpPr>
          <p:spPr>
            <a:xfrm>
              <a:off x="16175" y="9225850"/>
              <a:ext cx="18304200" cy="0"/>
            </a:xfrm>
            <a:prstGeom prst="straightConnector1">
              <a:avLst/>
            </a:prstGeom>
            <a:noFill/>
            <a:ln w="19050" cap="flat" cmpd="sng">
              <a:solidFill>
                <a:srgbClr val="443C7E"/>
              </a:solidFill>
              <a:prstDash val="solid"/>
              <a:round/>
              <a:headEnd type="none" w="med" len="med"/>
              <a:tailEnd type="none" w="med" len="med"/>
            </a:ln>
          </p:spPr>
        </p:cxnSp>
        <p:pic>
          <p:nvPicPr>
            <p:cNvPr id="41" name="Google Shape;41;p5"/>
            <p:cNvPicPr preferRelativeResize="0"/>
            <p:nvPr/>
          </p:nvPicPr>
          <p:blipFill>
            <a:blip r:embed="rId3">
              <a:alphaModFix/>
            </a:blip>
            <a:stretch>
              <a:fillRect/>
            </a:stretch>
          </p:blipFill>
          <p:spPr>
            <a:xfrm>
              <a:off x="14587751" y="9440737"/>
              <a:ext cx="2371925" cy="533425"/>
            </a:xfrm>
            <a:prstGeom prst="rect">
              <a:avLst/>
            </a:prstGeom>
            <a:noFill/>
            <a:ln>
              <a:noFill/>
            </a:ln>
          </p:spPr>
        </p:pic>
        <p:sp>
          <p:nvSpPr>
            <p:cNvPr id="42" name="Google Shape;42;p5"/>
            <p:cNvSpPr txBox="1"/>
            <p:nvPr/>
          </p:nvSpPr>
          <p:spPr>
            <a:xfrm>
              <a:off x="11426733" y="9619404"/>
              <a:ext cx="24960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800">
                  <a:solidFill>
                    <a:schemeClr val="lt1"/>
                  </a:solidFill>
                  <a:latin typeface="Inter Medium"/>
                  <a:ea typeface="Inter Medium"/>
                  <a:cs typeface="Inter Medium"/>
                  <a:sym typeface="Inter Medium"/>
                </a:rPr>
                <a:t>fundraiseup.com/afp</a:t>
              </a:r>
              <a:endParaRPr sz="1800">
                <a:solidFill>
                  <a:schemeClr val="lt1"/>
                </a:solidFill>
                <a:latin typeface="Inter Medium"/>
                <a:ea typeface="Inter Medium"/>
                <a:cs typeface="Inter Medium"/>
                <a:sym typeface="Inter Medium"/>
              </a:endParaRPr>
            </a:p>
          </p:txBody>
        </p:sp>
        <p:pic>
          <p:nvPicPr>
            <p:cNvPr id="43" name="Google Shape;43;p5"/>
            <p:cNvPicPr preferRelativeResize="0"/>
            <p:nvPr/>
          </p:nvPicPr>
          <p:blipFill>
            <a:blip r:embed="rId4">
              <a:alphaModFix/>
            </a:blip>
            <a:stretch>
              <a:fillRect/>
            </a:stretch>
          </p:blipFill>
          <p:spPr>
            <a:xfrm>
              <a:off x="1900050" y="9525101"/>
              <a:ext cx="2194570" cy="40330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 pic">
  <p:cSld name="CUSTOM_2">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6"/>
          <p:cNvSpPr txBox="1">
            <a:spLocks noGrp="1"/>
          </p:cNvSpPr>
          <p:nvPr>
            <p:ph type="body" idx="1"/>
          </p:nvPr>
        </p:nvSpPr>
        <p:spPr>
          <a:xfrm>
            <a:off x="1835375" y="3208500"/>
            <a:ext cx="8496000" cy="60132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55600" rtl="0">
              <a:spcBef>
                <a:spcPts val="1600"/>
              </a:spcBef>
              <a:spcAft>
                <a:spcPts val="0"/>
              </a:spcAft>
              <a:buSzPts val="2000"/>
              <a:buChar char="○"/>
              <a:defRPr/>
            </a:lvl2pPr>
            <a:lvl3pPr marL="1371600" lvl="2" indent="-355600" rtl="0">
              <a:spcBef>
                <a:spcPts val="1600"/>
              </a:spcBef>
              <a:spcAft>
                <a:spcPts val="0"/>
              </a:spcAft>
              <a:buSzPts val="2000"/>
              <a:buChar char="■"/>
              <a:defRPr/>
            </a:lvl3pPr>
            <a:lvl4pPr marL="1828800" lvl="3" indent="-355600" rtl="0">
              <a:spcBef>
                <a:spcPts val="1600"/>
              </a:spcBef>
              <a:spcAft>
                <a:spcPts val="0"/>
              </a:spcAft>
              <a:buSzPts val="2000"/>
              <a:buChar char="●"/>
              <a:defRPr/>
            </a:lvl4pPr>
            <a:lvl5pPr marL="2286000" lvl="4" indent="-355600" rtl="0">
              <a:spcBef>
                <a:spcPts val="1600"/>
              </a:spcBef>
              <a:spcAft>
                <a:spcPts val="0"/>
              </a:spcAft>
              <a:buSzPts val="2000"/>
              <a:buChar char="○"/>
              <a:defRPr/>
            </a:lvl5pPr>
            <a:lvl6pPr marL="2743200" lvl="5" indent="-355600" rtl="0">
              <a:spcBef>
                <a:spcPts val="1600"/>
              </a:spcBef>
              <a:spcAft>
                <a:spcPts val="0"/>
              </a:spcAft>
              <a:buSzPts val="2000"/>
              <a:buChar char="■"/>
              <a:defRPr/>
            </a:lvl6pPr>
            <a:lvl7pPr marL="3200400" lvl="6" indent="-355600" rtl="0">
              <a:spcBef>
                <a:spcPts val="1600"/>
              </a:spcBef>
              <a:spcAft>
                <a:spcPts val="0"/>
              </a:spcAft>
              <a:buSzPts val="2000"/>
              <a:buChar char="●"/>
              <a:defRPr/>
            </a:lvl7pPr>
            <a:lvl8pPr marL="3657600" lvl="7" indent="-355600" rtl="0">
              <a:spcBef>
                <a:spcPts val="1600"/>
              </a:spcBef>
              <a:spcAft>
                <a:spcPts val="0"/>
              </a:spcAft>
              <a:buSzPts val="2000"/>
              <a:buChar char="○"/>
              <a:defRPr/>
            </a:lvl8pPr>
            <a:lvl9pPr marL="4114800" lvl="8" indent="-355600" rtl="0">
              <a:spcBef>
                <a:spcPts val="1600"/>
              </a:spcBef>
              <a:spcAft>
                <a:spcPts val="1600"/>
              </a:spcAft>
              <a:buSzPts val="2000"/>
              <a:buChar char="■"/>
              <a:defRPr/>
            </a:lvl9pPr>
          </a:lstStyle>
          <a:p>
            <a:endParaRPr/>
          </a:p>
        </p:txBody>
      </p:sp>
      <p:sp>
        <p:nvSpPr>
          <p:cNvPr id="46" name="Google Shape;46;p6"/>
          <p:cNvSpPr txBox="1">
            <a:spLocks noGrp="1"/>
          </p:cNvSpPr>
          <p:nvPr>
            <p:ph type="title"/>
          </p:nvPr>
        </p:nvSpPr>
        <p:spPr>
          <a:xfrm>
            <a:off x="1835375" y="1206000"/>
            <a:ext cx="8496000" cy="995400"/>
          </a:xfrm>
          <a:prstGeom prst="rect">
            <a:avLst/>
          </a:prstGeom>
        </p:spPr>
        <p:txBody>
          <a:bodyPr spcFirstLastPara="1" wrap="square" lIns="0" tIns="0" rIns="0" bIns="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7" name="Google Shape;47;p6"/>
          <p:cNvSpPr>
            <a:spLocks noGrp="1"/>
          </p:cNvSpPr>
          <p:nvPr>
            <p:ph type="pic" idx="2"/>
          </p:nvPr>
        </p:nvSpPr>
        <p:spPr>
          <a:xfrm>
            <a:off x="11152225" y="0"/>
            <a:ext cx="7135800" cy="102870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1835375" y="1206000"/>
            <a:ext cx="15109800" cy="995400"/>
          </a:xfrm>
          <a:prstGeom prst="rect">
            <a:avLst/>
          </a:prstGeom>
        </p:spPr>
        <p:txBody>
          <a:bodyPr spcFirstLastPara="1" wrap="square" lIns="0" tIns="0" rIns="0" bIns="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50" name="Google Shape;50;p7"/>
          <p:cNvGrpSpPr/>
          <p:nvPr/>
        </p:nvGrpSpPr>
        <p:grpSpPr>
          <a:xfrm>
            <a:off x="16175" y="9225850"/>
            <a:ext cx="18304200" cy="748312"/>
            <a:chOff x="16175" y="9225850"/>
            <a:chExt cx="18304200" cy="748312"/>
          </a:xfrm>
        </p:grpSpPr>
        <p:cxnSp>
          <p:nvCxnSpPr>
            <p:cNvPr id="51" name="Google Shape;51;p7"/>
            <p:cNvCxnSpPr/>
            <p:nvPr/>
          </p:nvCxnSpPr>
          <p:spPr>
            <a:xfrm>
              <a:off x="16175" y="9225850"/>
              <a:ext cx="18304200" cy="0"/>
            </a:xfrm>
            <a:prstGeom prst="straightConnector1">
              <a:avLst/>
            </a:prstGeom>
            <a:noFill/>
            <a:ln w="19050" cap="flat" cmpd="sng">
              <a:solidFill>
                <a:srgbClr val="443C7E"/>
              </a:solidFill>
              <a:prstDash val="solid"/>
              <a:round/>
              <a:headEnd type="none" w="med" len="med"/>
              <a:tailEnd type="none" w="med" len="med"/>
            </a:ln>
          </p:spPr>
        </p:cxnSp>
        <p:pic>
          <p:nvPicPr>
            <p:cNvPr id="52" name="Google Shape;52;p7"/>
            <p:cNvPicPr preferRelativeResize="0"/>
            <p:nvPr/>
          </p:nvPicPr>
          <p:blipFill>
            <a:blip r:embed="rId3">
              <a:alphaModFix/>
            </a:blip>
            <a:stretch>
              <a:fillRect/>
            </a:stretch>
          </p:blipFill>
          <p:spPr>
            <a:xfrm>
              <a:off x="14587751" y="9440737"/>
              <a:ext cx="2371925" cy="533425"/>
            </a:xfrm>
            <a:prstGeom prst="rect">
              <a:avLst/>
            </a:prstGeom>
            <a:noFill/>
            <a:ln>
              <a:noFill/>
            </a:ln>
          </p:spPr>
        </p:pic>
        <p:sp>
          <p:nvSpPr>
            <p:cNvPr id="53" name="Google Shape;53;p7"/>
            <p:cNvSpPr txBox="1"/>
            <p:nvPr/>
          </p:nvSpPr>
          <p:spPr>
            <a:xfrm>
              <a:off x="11426733" y="9619404"/>
              <a:ext cx="24960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800">
                  <a:solidFill>
                    <a:schemeClr val="lt1"/>
                  </a:solidFill>
                  <a:latin typeface="Inter Medium"/>
                  <a:ea typeface="Inter Medium"/>
                  <a:cs typeface="Inter Medium"/>
                  <a:sym typeface="Inter Medium"/>
                </a:rPr>
                <a:t>fundraiseup.com/afp</a:t>
              </a:r>
              <a:endParaRPr sz="1800">
                <a:solidFill>
                  <a:schemeClr val="lt1"/>
                </a:solidFill>
                <a:latin typeface="Inter Medium"/>
                <a:ea typeface="Inter Medium"/>
                <a:cs typeface="Inter Medium"/>
                <a:sym typeface="Inter Medium"/>
              </a:endParaRPr>
            </a:p>
          </p:txBody>
        </p:sp>
        <p:pic>
          <p:nvPicPr>
            <p:cNvPr id="54" name="Google Shape;54;p7"/>
            <p:cNvPicPr preferRelativeResize="0"/>
            <p:nvPr/>
          </p:nvPicPr>
          <p:blipFill>
            <a:blip r:embed="rId4">
              <a:alphaModFix/>
            </a:blip>
            <a:stretch>
              <a:fillRect/>
            </a:stretch>
          </p:blipFill>
          <p:spPr>
            <a:xfrm>
              <a:off x="1900050" y="9525101"/>
              <a:ext cx="2194570" cy="40330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1835375" y="1683000"/>
            <a:ext cx="15109800" cy="5905800"/>
          </a:xfrm>
          <a:prstGeom prst="rect">
            <a:avLst/>
          </a:prstGeom>
        </p:spPr>
        <p:txBody>
          <a:bodyPr spcFirstLastPara="1" wrap="square" lIns="0" tIns="0" rIns="0" bIns="0" anchor="ctr" anchorCtr="0">
            <a:noAutofit/>
          </a:bodyPr>
          <a:lstStyle>
            <a:lvl1pPr lvl="0"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1pPr>
            <a:lvl2pPr lvl="1"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2pPr>
            <a:lvl3pPr lvl="2"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3pPr>
            <a:lvl4pPr lvl="3"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4pPr>
            <a:lvl5pPr lvl="4"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5pPr>
            <a:lvl6pPr lvl="5"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6pPr>
            <a:lvl7pPr lvl="6"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7pPr>
            <a:lvl8pPr lvl="7"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8pPr>
            <a:lvl9pPr lvl="8" algn="ctr" rtl="0">
              <a:lnSpc>
                <a:spcPct val="140000"/>
              </a:lnSpc>
              <a:spcBef>
                <a:spcPts val="0"/>
              </a:spcBef>
              <a:spcAft>
                <a:spcPts val="0"/>
              </a:spcAft>
              <a:buSzPts val="4800"/>
              <a:buFont typeface="Inter SemiBold"/>
              <a:buNone/>
              <a:defRPr sz="4800">
                <a:latin typeface="Inter SemiBold"/>
                <a:ea typeface="Inter SemiBold"/>
                <a:cs typeface="Inter SemiBold"/>
                <a:sym typeface="Inter SemiBold"/>
              </a:defRPr>
            </a:lvl9pPr>
          </a:lstStyle>
          <a:p>
            <a:endParaRPr/>
          </a:p>
        </p:txBody>
      </p:sp>
      <p:grpSp>
        <p:nvGrpSpPr>
          <p:cNvPr id="57" name="Google Shape;57;p8"/>
          <p:cNvGrpSpPr/>
          <p:nvPr/>
        </p:nvGrpSpPr>
        <p:grpSpPr>
          <a:xfrm>
            <a:off x="16175" y="9225850"/>
            <a:ext cx="18304200" cy="748312"/>
            <a:chOff x="16175" y="9225850"/>
            <a:chExt cx="18304200" cy="748312"/>
          </a:xfrm>
        </p:grpSpPr>
        <p:cxnSp>
          <p:nvCxnSpPr>
            <p:cNvPr id="58" name="Google Shape;58;p8"/>
            <p:cNvCxnSpPr/>
            <p:nvPr/>
          </p:nvCxnSpPr>
          <p:spPr>
            <a:xfrm>
              <a:off x="16175" y="9225850"/>
              <a:ext cx="18304200" cy="0"/>
            </a:xfrm>
            <a:prstGeom prst="straightConnector1">
              <a:avLst/>
            </a:prstGeom>
            <a:noFill/>
            <a:ln w="19050" cap="flat" cmpd="sng">
              <a:solidFill>
                <a:srgbClr val="443C7E"/>
              </a:solidFill>
              <a:prstDash val="solid"/>
              <a:round/>
              <a:headEnd type="none" w="med" len="med"/>
              <a:tailEnd type="none" w="med" len="med"/>
            </a:ln>
          </p:spPr>
        </p:cxnSp>
        <p:pic>
          <p:nvPicPr>
            <p:cNvPr id="59" name="Google Shape;59;p8"/>
            <p:cNvPicPr preferRelativeResize="0"/>
            <p:nvPr/>
          </p:nvPicPr>
          <p:blipFill>
            <a:blip r:embed="rId3">
              <a:alphaModFix/>
            </a:blip>
            <a:stretch>
              <a:fillRect/>
            </a:stretch>
          </p:blipFill>
          <p:spPr>
            <a:xfrm>
              <a:off x="14587751" y="9440737"/>
              <a:ext cx="2371925" cy="533425"/>
            </a:xfrm>
            <a:prstGeom prst="rect">
              <a:avLst/>
            </a:prstGeom>
            <a:noFill/>
            <a:ln>
              <a:noFill/>
            </a:ln>
          </p:spPr>
        </p:pic>
        <p:sp>
          <p:nvSpPr>
            <p:cNvPr id="60" name="Google Shape;60;p8"/>
            <p:cNvSpPr txBox="1"/>
            <p:nvPr/>
          </p:nvSpPr>
          <p:spPr>
            <a:xfrm>
              <a:off x="11426733" y="9619404"/>
              <a:ext cx="24960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800">
                  <a:solidFill>
                    <a:schemeClr val="lt1"/>
                  </a:solidFill>
                  <a:latin typeface="Inter Medium"/>
                  <a:ea typeface="Inter Medium"/>
                  <a:cs typeface="Inter Medium"/>
                  <a:sym typeface="Inter Medium"/>
                </a:rPr>
                <a:t>fundraiseup.com/afp</a:t>
              </a:r>
              <a:endParaRPr sz="1800">
                <a:solidFill>
                  <a:schemeClr val="lt1"/>
                </a:solidFill>
                <a:latin typeface="Inter Medium"/>
                <a:ea typeface="Inter Medium"/>
                <a:cs typeface="Inter Medium"/>
                <a:sym typeface="Inter Medium"/>
              </a:endParaRPr>
            </a:p>
          </p:txBody>
        </p:sp>
        <p:pic>
          <p:nvPicPr>
            <p:cNvPr id="61" name="Google Shape;61;p8"/>
            <p:cNvPicPr preferRelativeResize="0"/>
            <p:nvPr/>
          </p:nvPicPr>
          <p:blipFill>
            <a:blip r:embed="rId4">
              <a:alphaModFix/>
            </a:blip>
            <a:stretch>
              <a:fillRect/>
            </a:stretch>
          </p:blipFill>
          <p:spPr>
            <a:xfrm>
              <a:off x="1900050" y="9525101"/>
              <a:ext cx="2194570" cy="40330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mpty">
  <p:cSld name="CUSTOM">
    <p:bg>
      <p:bgPr>
        <a:blipFill>
          <a:blip r:embed="rId2">
            <a:alphaModFix/>
          </a:blip>
          <a:stretch>
            <a:fillRect/>
          </a:stretch>
        </a:blipFill>
        <a:effectLst/>
      </p:bgPr>
    </p:bg>
    <p:spTree>
      <p:nvGrpSpPr>
        <p:cNvPr id="1" name="Shape 6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0"/>
          <p:cNvSpPr txBox="1">
            <a:spLocks noGrp="1"/>
          </p:cNvSpPr>
          <p:nvPr>
            <p:ph type="title" hasCustomPrompt="1"/>
          </p:nvPr>
        </p:nvSpPr>
        <p:spPr>
          <a:xfrm>
            <a:off x="1835375" y="1602650"/>
            <a:ext cx="15038400" cy="3927000"/>
          </a:xfrm>
          <a:prstGeom prst="rect">
            <a:avLst/>
          </a:prstGeom>
        </p:spPr>
        <p:txBody>
          <a:bodyPr spcFirstLastPara="1" wrap="square" lIns="0" tIns="0" rIns="0" bIns="0" anchor="b" anchorCtr="0">
            <a:noAutofit/>
          </a:bodyPr>
          <a:lstStyle>
            <a:lvl1pPr lvl="0" algn="ctr">
              <a:spcBef>
                <a:spcPts val="0"/>
              </a:spcBef>
              <a:spcAft>
                <a:spcPts val="0"/>
              </a:spcAft>
              <a:buSzPts val="24000"/>
              <a:buNone/>
              <a:defRPr sz="24000"/>
            </a:lvl1pPr>
            <a:lvl2pPr lvl="1" algn="ctr">
              <a:spcBef>
                <a:spcPts val="0"/>
              </a:spcBef>
              <a:spcAft>
                <a:spcPts val="0"/>
              </a:spcAft>
              <a:buSzPts val="24000"/>
              <a:buNone/>
              <a:defRPr sz="24000"/>
            </a:lvl2pPr>
            <a:lvl3pPr lvl="2" algn="ctr">
              <a:spcBef>
                <a:spcPts val="0"/>
              </a:spcBef>
              <a:spcAft>
                <a:spcPts val="0"/>
              </a:spcAft>
              <a:buSzPts val="24000"/>
              <a:buNone/>
              <a:defRPr sz="24000"/>
            </a:lvl3pPr>
            <a:lvl4pPr lvl="3" algn="ctr">
              <a:spcBef>
                <a:spcPts val="0"/>
              </a:spcBef>
              <a:spcAft>
                <a:spcPts val="0"/>
              </a:spcAft>
              <a:buSzPts val="24000"/>
              <a:buNone/>
              <a:defRPr sz="24000"/>
            </a:lvl4pPr>
            <a:lvl5pPr lvl="4" algn="ctr">
              <a:spcBef>
                <a:spcPts val="0"/>
              </a:spcBef>
              <a:spcAft>
                <a:spcPts val="0"/>
              </a:spcAft>
              <a:buSzPts val="24000"/>
              <a:buNone/>
              <a:defRPr sz="24000"/>
            </a:lvl5pPr>
            <a:lvl6pPr lvl="5" algn="ctr">
              <a:spcBef>
                <a:spcPts val="0"/>
              </a:spcBef>
              <a:spcAft>
                <a:spcPts val="0"/>
              </a:spcAft>
              <a:buSzPts val="24000"/>
              <a:buNone/>
              <a:defRPr sz="24000"/>
            </a:lvl6pPr>
            <a:lvl7pPr lvl="6" algn="ctr">
              <a:spcBef>
                <a:spcPts val="0"/>
              </a:spcBef>
              <a:spcAft>
                <a:spcPts val="0"/>
              </a:spcAft>
              <a:buSzPts val="24000"/>
              <a:buNone/>
              <a:defRPr sz="24000"/>
            </a:lvl7pPr>
            <a:lvl8pPr lvl="7" algn="ctr">
              <a:spcBef>
                <a:spcPts val="0"/>
              </a:spcBef>
              <a:spcAft>
                <a:spcPts val="0"/>
              </a:spcAft>
              <a:buSzPts val="24000"/>
              <a:buNone/>
              <a:defRPr sz="24000"/>
            </a:lvl8pPr>
            <a:lvl9pPr lvl="8" algn="ctr">
              <a:spcBef>
                <a:spcPts val="0"/>
              </a:spcBef>
              <a:spcAft>
                <a:spcPts val="0"/>
              </a:spcAft>
              <a:buSzPts val="24000"/>
              <a:buNone/>
              <a:defRPr sz="24000"/>
            </a:lvl9pPr>
          </a:lstStyle>
          <a:p>
            <a:r>
              <a:t>xx%</a:t>
            </a:r>
          </a:p>
        </p:txBody>
      </p:sp>
      <p:sp>
        <p:nvSpPr>
          <p:cNvPr id="65" name="Google Shape;65;p10"/>
          <p:cNvSpPr txBox="1">
            <a:spLocks noGrp="1"/>
          </p:cNvSpPr>
          <p:nvPr>
            <p:ph type="body" idx="1"/>
          </p:nvPr>
        </p:nvSpPr>
        <p:spPr>
          <a:xfrm>
            <a:off x="1835375" y="5694850"/>
            <a:ext cx="15038400" cy="2601600"/>
          </a:xfrm>
          <a:prstGeom prst="rect">
            <a:avLst/>
          </a:prstGeom>
        </p:spPr>
        <p:txBody>
          <a:bodyPr spcFirstLastPara="1" wrap="square" lIns="0" tIns="0" rIns="0" bIns="0" anchor="t" anchorCtr="0">
            <a:normAutofit/>
          </a:bodyPr>
          <a:lstStyle>
            <a:lvl1pPr marL="457200" lvl="0" indent="-406400" algn="ctr">
              <a:spcBef>
                <a:spcPts val="0"/>
              </a:spcBef>
              <a:spcAft>
                <a:spcPts val="0"/>
              </a:spcAft>
              <a:buSzPts val="2800"/>
              <a:buChar char="●"/>
              <a:defRPr/>
            </a:lvl1pPr>
            <a:lvl2pPr marL="914400" lvl="1" indent="-355600" algn="ctr">
              <a:spcBef>
                <a:spcPts val="1000"/>
              </a:spcBef>
              <a:spcAft>
                <a:spcPts val="0"/>
              </a:spcAft>
              <a:buSzPts val="2000"/>
              <a:buChar char="○"/>
              <a:defRPr/>
            </a:lvl2pPr>
            <a:lvl3pPr marL="1371600" lvl="2" indent="-355600" algn="ctr">
              <a:spcBef>
                <a:spcPts val="1000"/>
              </a:spcBef>
              <a:spcAft>
                <a:spcPts val="0"/>
              </a:spcAft>
              <a:buSzPts val="2000"/>
              <a:buChar char="■"/>
              <a:defRPr/>
            </a:lvl3pPr>
            <a:lvl4pPr marL="1828800" lvl="3" indent="-355600" algn="ctr">
              <a:spcBef>
                <a:spcPts val="1000"/>
              </a:spcBef>
              <a:spcAft>
                <a:spcPts val="0"/>
              </a:spcAft>
              <a:buSzPts val="2000"/>
              <a:buChar char="●"/>
              <a:defRPr/>
            </a:lvl4pPr>
            <a:lvl5pPr marL="2286000" lvl="4" indent="-355600" algn="ctr">
              <a:spcBef>
                <a:spcPts val="1000"/>
              </a:spcBef>
              <a:spcAft>
                <a:spcPts val="0"/>
              </a:spcAft>
              <a:buSzPts val="2000"/>
              <a:buChar char="○"/>
              <a:defRPr/>
            </a:lvl5pPr>
            <a:lvl6pPr marL="2743200" lvl="5" indent="-355600" algn="ctr">
              <a:spcBef>
                <a:spcPts val="1000"/>
              </a:spcBef>
              <a:spcAft>
                <a:spcPts val="0"/>
              </a:spcAft>
              <a:buSzPts val="2000"/>
              <a:buChar char="■"/>
              <a:defRPr/>
            </a:lvl6pPr>
            <a:lvl7pPr marL="3200400" lvl="6" indent="-355600" algn="ctr">
              <a:spcBef>
                <a:spcPts val="1000"/>
              </a:spcBef>
              <a:spcAft>
                <a:spcPts val="0"/>
              </a:spcAft>
              <a:buSzPts val="2000"/>
              <a:buChar char="●"/>
              <a:defRPr/>
            </a:lvl7pPr>
            <a:lvl8pPr marL="3657600" lvl="7" indent="-355600" algn="ctr">
              <a:spcBef>
                <a:spcPts val="1000"/>
              </a:spcBef>
              <a:spcAft>
                <a:spcPts val="0"/>
              </a:spcAft>
              <a:buSzPts val="2000"/>
              <a:buChar char="○"/>
              <a:defRPr/>
            </a:lvl8pPr>
            <a:lvl9pPr marL="4114800" lvl="8" indent="-355600" algn="ctr">
              <a:spcBef>
                <a:spcPts val="1000"/>
              </a:spcBef>
              <a:spcAft>
                <a:spcPts val="1000"/>
              </a:spcAft>
              <a:buSzPts val="2000"/>
              <a:buChar char="■"/>
              <a:defRPr/>
            </a:lvl9pPr>
          </a:lstStyle>
          <a:p>
            <a:endParaRPr/>
          </a:p>
        </p:txBody>
      </p:sp>
      <p:grpSp>
        <p:nvGrpSpPr>
          <p:cNvPr id="66" name="Google Shape;66;p10"/>
          <p:cNvGrpSpPr/>
          <p:nvPr/>
        </p:nvGrpSpPr>
        <p:grpSpPr>
          <a:xfrm>
            <a:off x="16175" y="9225850"/>
            <a:ext cx="18304200" cy="748312"/>
            <a:chOff x="16175" y="9225850"/>
            <a:chExt cx="18304200" cy="748312"/>
          </a:xfrm>
        </p:grpSpPr>
        <p:cxnSp>
          <p:nvCxnSpPr>
            <p:cNvPr id="67" name="Google Shape;67;p10"/>
            <p:cNvCxnSpPr/>
            <p:nvPr/>
          </p:nvCxnSpPr>
          <p:spPr>
            <a:xfrm>
              <a:off x="16175" y="9225850"/>
              <a:ext cx="18304200" cy="0"/>
            </a:xfrm>
            <a:prstGeom prst="straightConnector1">
              <a:avLst/>
            </a:prstGeom>
            <a:noFill/>
            <a:ln w="19050" cap="flat" cmpd="sng">
              <a:solidFill>
                <a:srgbClr val="443C7E"/>
              </a:solidFill>
              <a:prstDash val="solid"/>
              <a:round/>
              <a:headEnd type="none" w="med" len="med"/>
              <a:tailEnd type="none" w="med" len="med"/>
            </a:ln>
          </p:spPr>
        </p:cxnSp>
        <p:pic>
          <p:nvPicPr>
            <p:cNvPr id="68" name="Google Shape;68;p10"/>
            <p:cNvPicPr preferRelativeResize="0"/>
            <p:nvPr/>
          </p:nvPicPr>
          <p:blipFill>
            <a:blip r:embed="rId3">
              <a:alphaModFix/>
            </a:blip>
            <a:stretch>
              <a:fillRect/>
            </a:stretch>
          </p:blipFill>
          <p:spPr>
            <a:xfrm>
              <a:off x="14587751" y="9440737"/>
              <a:ext cx="2371925" cy="533425"/>
            </a:xfrm>
            <a:prstGeom prst="rect">
              <a:avLst/>
            </a:prstGeom>
            <a:noFill/>
            <a:ln>
              <a:noFill/>
            </a:ln>
          </p:spPr>
        </p:pic>
        <p:sp>
          <p:nvSpPr>
            <p:cNvPr id="69" name="Google Shape;69;p10"/>
            <p:cNvSpPr txBox="1"/>
            <p:nvPr/>
          </p:nvSpPr>
          <p:spPr>
            <a:xfrm>
              <a:off x="11426733" y="9619404"/>
              <a:ext cx="24960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800">
                  <a:solidFill>
                    <a:schemeClr val="lt1"/>
                  </a:solidFill>
                  <a:latin typeface="Inter Medium"/>
                  <a:ea typeface="Inter Medium"/>
                  <a:cs typeface="Inter Medium"/>
                  <a:sym typeface="Inter Medium"/>
                </a:rPr>
                <a:t>fundraiseup.com/afp</a:t>
              </a:r>
              <a:endParaRPr sz="1800">
                <a:solidFill>
                  <a:schemeClr val="lt1"/>
                </a:solidFill>
                <a:latin typeface="Inter Medium"/>
                <a:ea typeface="Inter Medium"/>
                <a:cs typeface="Inter Medium"/>
                <a:sym typeface="Inter Medium"/>
              </a:endParaRPr>
            </a:p>
          </p:txBody>
        </p:sp>
        <p:pic>
          <p:nvPicPr>
            <p:cNvPr id="70" name="Google Shape;70;p10"/>
            <p:cNvPicPr preferRelativeResize="0"/>
            <p:nvPr/>
          </p:nvPicPr>
          <p:blipFill>
            <a:blip r:embed="rId4">
              <a:alphaModFix/>
            </a:blip>
            <a:stretch>
              <a:fillRect/>
            </a:stretch>
          </p:blipFill>
          <p:spPr>
            <a:xfrm>
              <a:off x="1900050" y="9525101"/>
              <a:ext cx="2194570" cy="403300"/>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1159550"/>
            <a:ext cx="17041200" cy="11454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1pPr>
            <a:lvl2pPr lvl="1">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2pPr>
            <a:lvl3pPr lvl="2">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3pPr>
            <a:lvl4pPr lvl="3">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4pPr>
            <a:lvl5pPr lvl="4">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5pPr>
            <a:lvl6pPr lvl="5">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6pPr>
            <a:lvl7pPr lvl="6">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7pPr>
            <a:lvl8pPr lvl="7">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8pPr>
            <a:lvl9pPr lvl="8">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9pPr>
          </a:lstStyle>
          <a:p>
            <a:endParaRPr/>
          </a:p>
        </p:txBody>
      </p:sp>
      <p:sp>
        <p:nvSpPr>
          <p:cNvPr id="7" name="Google Shape;7;p1"/>
          <p:cNvSpPr txBox="1">
            <a:spLocks noGrp="1"/>
          </p:cNvSpPr>
          <p:nvPr>
            <p:ph type="body" idx="1"/>
          </p:nvPr>
        </p:nvSpPr>
        <p:spPr>
          <a:xfrm>
            <a:off x="623400" y="2675000"/>
            <a:ext cx="17041200" cy="6832800"/>
          </a:xfrm>
          <a:prstGeom prst="rect">
            <a:avLst/>
          </a:prstGeom>
          <a:noFill/>
          <a:ln>
            <a:noFill/>
          </a:ln>
        </p:spPr>
        <p:txBody>
          <a:bodyPr spcFirstLastPara="1" wrap="square" lIns="0" tIns="0" rIns="0" bIns="0" anchor="t" anchorCtr="0">
            <a:normAutofit/>
          </a:bodyPr>
          <a:lstStyle>
            <a:lvl1pPr marL="457200" lvl="0" indent="-406400">
              <a:lnSpc>
                <a:spcPct val="140000"/>
              </a:lnSpc>
              <a:spcBef>
                <a:spcPts val="0"/>
              </a:spcBef>
              <a:spcAft>
                <a:spcPts val="0"/>
              </a:spcAft>
              <a:buClr>
                <a:schemeClr val="lt1"/>
              </a:buClr>
              <a:buSzPts val="2800"/>
              <a:buFont typeface="Inter"/>
              <a:buChar char="●"/>
              <a:defRPr sz="2800">
                <a:solidFill>
                  <a:schemeClr val="lt1"/>
                </a:solidFill>
                <a:latin typeface="Inter"/>
                <a:ea typeface="Inter"/>
                <a:cs typeface="Inter"/>
                <a:sym typeface="Inter"/>
              </a:defRPr>
            </a:lvl1pPr>
            <a:lvl2pPr marL="914400" lvl="1" indent="-355600">
              <a:lnSpc>
                <a:spcPct val="140000"/>
              </a:lnSpc>
              <a:spcBef>
                <a:spcPts val="1000"/>
              </a:spcBef>
              <a:spcAft>
                <a:spcPts val="0"/>
              </a:spcAft>
              <a:buClr>
                <a:schemeClr val="lt1"/>
              </a:buClr>
              <a:buSzPts val="2000"/>
              <a:buFont typeface="Inter"/>
              <a:buChar char="○"/>
              <a:defRPr sz="2000">
                <a:solidFill>
                  <a:schemeClr val="lt1"/>
                </a:solidFill>
                <a:latin typeface="Inter"/>
                <a:ea typeface="Inter"/>
                <a:cs typeface="Inter"/>
                <a:sym typeface="Inter"/>
              </a:defRPr>
            </a:lvl2pPr>
            <a:lvl3pPr marL="1371600" lvl="2" indent="-355600">
              <a:lnSpc>
                <a:spcPct val="140000"/>
              </a:lnSpc>
              <a:spcBef>
                <a:spcPts val="1000"/>
              </a:spcBef>
              <a:spcAft>
                <a:spcPts val="0"/>
              </a:spcAft>
              <a:buClr>
                <a:schemeClr val="lt1"/>
              </a:buClr>
              <a:buSzPts val="2000"/>
              <a:buFont typeface="Inter"/>
              <a:buChar char="■"/>
              <a:defRPr sz="2000">
                <a:solidFill>
                  <a:schemeClr val="lt1"/>
                </a:solidFill>
                <a:latin typeface="Inter"/>
                <a:ea typeface="Inter"/>
                <a:cs typeface="Inter"/>
                <a:sym typeface="Inter"/>
              </a:defRPr>
            </a:lvl3pPr>
            <a:lvl4pPr marL="1828800" lvl="3" indent="-355600">
              <a:lnSpc>
                <a:spcPct val="140000"/>
              </a:lnSpc>
              <a:spcBef>
                <a:spcPts val="1000"/>
              </a:spcBef>
              <a:spcAft>
                <a:spcPts val="0"/>
              </a:spcAft>
              <a:buClr>
                <a:schemeClr val="lt1"/>
              </a:buClr>
              <a:buSzPts val="2000"/>
              <a:buFont typeface="Inter"/>
              <a:buChar char="●"/>
              <a:defRPr sz="2000">
                <a:solidFill>
                  <a:schemeClr val="lt1"/>
                </a:solidFill>
                <a:latin typeface="Inter"/>
                <a:ea typeface="Inter"/>
                <a:cs typeface="Inter"/>
                <a:sym typeface="Inter"/>
              </a:defRPr>
            </a:lvl4pPr>
            <a:lvl5pPr marL="2286000" lvl="4" indent="-355600">
              <a:lnSpc>
                <a:spcPct val="140000"/>
              </a:lnSpc>
              <a:spcBef>
                <a:spcPts val="1000"/>
              </a:spcBef>
              <a:spcAft>
                <a:spcPts val="0"/>
              </a:spcAft>
              <a:buClr>
                <a:schemeClr val="lt1"/>
              </a:buClr>
              <a:buSzPts val="2000"/>
              <a:buFont typeface="Inter"/>
              <a:buChar char="○"/>
              <a:defRPr sz="2000">
                <a:solidFill>
                  <a:schemeClr val="lt1"/>
                </a:solidFill>
                <a:latin typeface="Inter"/>
                <a:ea typeface="Inter"/>
                <a:cs typeface="Inter"/>
                <a:sym typeface="Inter"/>
              </a:defRPr>
            </a:lvl5pPr>
            <a:lvl6pPr marL="2743200" lvl="5" indent="-355600">
              <a:lnSpc>
                <a:spcPct val="140000"/>
              </a:lnSpc>
              <a:spcBef>
                <a:spcPts val="1000"/>
              </a:spcBef>
              <a:spcAft>
                <a:spcPts val="0"/>
              </a:spcAft>
              <a:buClr>
                <a:schemeClr val="lt1"/>
              </a:buClr>
              <a:buSzPts val="2000"/>
              <a:buFont typeface="Inter"/>
              <a:buChar char="■"/>
              <a:defRPr sz="2000">
                <a:solidFill>
                  <a:schemeClr val="lt1"/>
                </a:solidFill>
                <a:latin typeface="Inter"/>
                <a:ea typeface="Inter"/>
                <a:cs typeface="Inter"/>
                <a:sym typeface="Inter"/>
              </a:defRPr>
            </a:lvl6pPr>
            <a:lvl7pPr marL="3200400" lvl="6" indent="-355600">
              <a:lnSpc>
                <a:spcPct val="140000"/>
              </a:lnSpc>
              <a:spcBef>
                <a:spcPts val="1000"/>
              </a:spcBef>
              <a:spcAft>
                <a:spcPts val="0"/>
              </a:spcAft>
              <a:buClr>
                <a:schemeClr val="lt1"/>
              </a:buClr>
              <a:buSzPts val="2000"/>
              <a:buFont typeface="Inter"/>
              <a:buChar char="●"/>
              <a:defRPr sz="2000">
                <a:solidFill>
                  <a:schemeClr val="lt1"/>
                </a:solidFill>
                <a:latin typeface="Inter"/>
                <a:ea typeface="Inter"/>
                <a:cs typeface="Inter"/>
                <a:sym typeface="Inter"/>
              </a:defRPr>
            </a:lvl7pPr>
            <a:lvl8pPr marL="3657600" lvl="7" indent="-355600">
              <a:lnSpc>
                <a:spcPct val="140000"/>
              </a:lnSpc>
              <a:spcBef>
                <a:spcPts val="1000"/>
              </a:spcBef>
              <a:spcAft>
                <a:spcPts val="0"/>
              </a:spcAft>
              <a:buClr>
                <a:schemeClr val="lt1"/>
              </a:buClr>
              <a:buSzPts val="2000"/>
              <a:buFont typeface="Inter"/>
              <a:buChar char="○"/>
              <a:defRPr sz="2000">
                <a:solidFill>
                  <a:schemeClr val="lt1"/>
                </a:solidFill>
                <a:latin typeface="Inter"/>
                <a:ea typeface="Inter"/>
                <a:cs typeface="Inter"/>
                <a:sym typeface="Inter"/>
              </a:defRPr>
            </a:lvl8pPr>
            <a:lvl9pPr marL="4114800" lvl="8" indent="-355600">
              <a:lnSpc>
                <a:spcPct val="140000"/>
              </a:lnSpc>
              <a:spcBef>
                <a:spcPts val="1000"/>
              </a:spcBef>
              <a:spcAft>
                <a:spcPts val="1000"/>
              </a:spcAft>
              <a:buClr>
                <a:schemeClr val="lt1"/>
              </a:buClr>
              <a:buSzPts val="2000"/>
              <a:buFont typeface="Inter"/>
              <a:buChar char="■"/>
              <a:defRPr sz="2000">
                <a:solidFill>
                  <a:schemeClr val="lt1"/>
                </a:solidFill>
                <a:latin typeface="Inter"/>
                <a:ea typeface="Inter"/>
                <a:cs typeface="Inter"/>
                <a:sym typeface="Inter"/>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623400" y="1159550"/>
            <a:ext cx="17041200" cy="11454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1pPr>
            <a:lvl2pPr lvl="1" rtl="0">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2pPr>
            <a:lvl3pPr lvl="2" rtl="0">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3pPr>
            <a:lvl4pPr lvl="3" rtl="0">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4pPr>
            <a:lvl5pPr lvl="4" rtl="0">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5pPr>
            <a:lvl6pPr lvl="5" rtl="0">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6pPr>
            <a:lvl7pPr lvl="6" rtl="0">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7pPr>
            <a:lvl8pPr lvl="7" rtl="0">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8pPr>
            <a:lvl9pPr lvl="8" rtl="0">
              <a:spcBef>
                <a:spcPts val="0"/>
              </a:spcBef>
              <a:spcAft>
                <a:spcPts val="0"/>
              </a:spcAft>
              <a:buClr>
                <a:schemeClr val="lt1"/>
              </a:buClr>
              <a:buSzPts val="5600"/>
              <a:buFont typeface="Inter ExtraBold"/>
              <a:buNone/>
              <a:defRPr sz="5600">
                <a:solidFill>
                  <a:schemeClr val="lt1"/>
                </a:solidFill>
                <a:latin typeface="Inter ExtraBold"/>
                <a:ea typeface="Inter ExtraBold"/>
                <a:cs typeface="Inter ExtraBold"/>
                <a:sym typeface="Inter ExtraBold"/>
              </a:defRPr>
            </a:lvl9pPr>
          </a:lstStyle>
          <a:p>
            <a:endParaRPr/>
          </a:p>
        </p:txBody>
      </p:sp>
      <p:sp>
        <p:nvSpPr>
          <p:cNvPr id="81" name="Google Shape;81;p12"/>
          <p:cNvSpPr txBox="1">
            <a:spLocks noGrp="1"/>
          </p:cNvSpPr>
          <p:nvPr>
            <p:ph type="body" idx="1"/>
          </p:nvPr>
        </p:nvSpPr>
        <p:spPr>
          <a:xfrm>
            <a:off x="623400" y="2675000"/>
            <a:ext cx="17041200" cy="6832800"/>
          </a:xfrm>
          <a:prstGeom prst="rect">
            <a:avLst/>
          </a:prstGeom>
          <a:noFill/>
          <a:ln>
            <a:noFill/>
          </a:ln>
        </p:spPr>
        <p:txBody>
          <a:bodyPr spcFirstLastPara="1" wrap="square" lIns="0" tIns="0" rIns="0" bIns="0" anchor="t" anchorCtr="0">
            <a:normAutofit/>
          </a:bodyPr>
          <a:lstStyle>
            <a:lvl1pPr marL="457200" lvl="0" indent="-419100" rtl="0">
              <a:lnSpc>
                <a:spcPct val="140000"/>
              </a:lnSpc>
              <a:spcBef>
                <a:spcPts val="0"/>
              </a:spcBef>
              <a:spcAft>
                <a:spcPts val="0"/>
              </a:spcAft>
              <a:buClr>
                <a:schemeClr val="lt1"/>
              </a:buClr>
              <a:buSzPts val="3000"/>
              <a:buFont typeface="Inter"/>
              <a:buChar char="●"/>
              <a:defRPr sz="3000">
                <a:solidFill>
                  <a:schemeClr val="lt1"/>
                </a:solidFill>
                <a:latin typeface="Inter"/>
                <a:ea typeface="Inter"/>
                <a:cs typeface="Inter"/>
                <a:sym typeface="Inter"/>
              </a:defRPr>
            </a:lvl1pPr>
            <a:lvl2pPr marL="914400" lvl="1" indent="-368300" rtl="0">
              <a:lnSpc>
                <a:spcPct val="140000"/>
              </a:lnSpc>
              <a:spcBef>
                <a:spcPts val="1000"/>
              </a:spcBef>
              <a:spcAft>
                <a:spcPts val="0"/>
              </a:spcAft>
              <a:buClr>
                <a:schemeClr val="lt1"/>
              </a:buClr>
              <a:buSzPts val="2200"/>
              <a:buFont typeface="Inter"/>
              <a:buChar char="○"/>
              <a:defRPr sz="2200">
                <a:solidFill>
                  <a:schemeClr val="lt1"/>
                </a:solidFill>
                <a:latin typeface="Inter"/>
                <a:ea typeface="Inter"/>
                <a:cs typeface="Inter"/>
                <a:sym typeface="Inter"/>
              </a:defRPr>
            </a:lvl2pPr>
            <a:lvl3pPr marL="1371600" lvl="2" indent="-368300" rtl="0">
              <a:lnSpc>
                <a:spcPct val="140000"/>
              </a:lnSpc>
              <a:spcBef>
                <a:spcPts val="1000"/>
              </a:spcBef>
              <a:spcAft>
                <a:spcPts val="0"/>
              </a:spcAft>
              <a:buClr>
                <a:schemeClr val="lt1"/>
              </a:buClr>
              <a:buSzPts val="2200"/>
              <a:buFont typeface="Inter"/>
              <a:buChar char="■"/>
              <a:defRPr sz="2200">
                <a:solidFill>
                  <a:schemeClr val="lt1"/>
                </a:solidFill>
                <a:latin typeface="Inter"/>
                <a:ea typeface="Inter"/>
                <a:cs typeface="Inter"/>
                <a:sym typeface="Inter"/>
              </a:defRPr>
            </a:lvl3pPr>
            <a:lvl4pPr marL="1828800" lvl="3" indent="-368300" rtl="0">
              <a:lnSpc>
                <a:spcPct val="140000"/>
              </a:lnSpc>
              <a:spcBef>
                <a:spcPts val="1000"/>
              </a:spcBef>
              <a:spcAft>
                <a:spcPts val="0"/>
              </a:spcAft>
              <a:buClr>
                <a:schemeClr val="lt1"/>
              </a:buClr>
              <a:buSzPts val="2200"/>
              <a:buFont typeface="Inter"/>
              <a:buChar char="●"/>
              <a:defRPr sz="2200">
                <a:solidFill>
                  <a:schemeClr val="lt1"/>
                </a:solidFill>
                <a:latin typeface="Inter"/>
                <a:ea typeface="Inter"/>
                <a:cs typeface="Inter"/>
                <a:sym typeface="Inter"/>
              </a:defRPr>
            </a:lvl4pPr>
            <a:lvl5pPr marL="2286000" lvl="4" indent="-368300" rtl="0">
              <a:lnSpc>
                <a:spcPct val="140000"/>
              </a:lnSpc>
              <a:spcBef>
                <a:spcPts val="1000"/>
              </a:spcBef>
              <a:spcAft>
                <a:spcPts val="0"/>
              </a:spcAft>
              <a:buClr>
                <a:schemeClr val="lt1"/>
              </a:buClr>
              <a:buSzPts val="2200"/>
              <a:buFont typeface="Inter"/>
              <a:buChar char="○"/>
              <a:defRPr sz="2200">
                <a:solidFill>
                  <a:schemeClr val="lt1"/>
                </a:solidFill>
                <a:latin typeface="Inter"/>
                <a:ea typeface="Inter"/>
                <a:cs typeface="Inter"/>
                <a:sym typeface="Inter"/>
              </a:defRPr>
            </a:lvl5pPr>
            <a:lvl6pPr marL="2743200" lvl="5" indent="-368300" rtl="0">
              <a:lnSpc>
                <a:spcPct val="140000"/>
              </a:lnSpc>
              <a:spcBef>
                <a:spcPts val="1000"/>
              </a:spcBef>
              <a:spcAft>
                <a:spcPts val="0"/>
              </a:spcAft>
              <a:buClr>
                <a:schemeClr val="lt1"/>
              </a:buClr>
              <a:buSzPts val="2200"/>
              <a:buFont typeface="Inter"/>
              <a:buChar char="■"/>
              <a:defRPr sz="2200">
                <a:solidFill>
                  <a:schemeClr val="lt1"/>
                </a:solidFill>
                <a:latin typeface="Inter"/>
                <a:ea typeface="Inter"/>
                <a:cs typeface="Inter"/>
                <a:sym typeface="Inter"/>
              </a:defRPr>
            </a:lvl6pPr>
            <a:lvl7pPr marL="3200400" lvl="6" indent="-368300" rtl="0">
              <a:lnSpc>
                <a:spcPct val="140000"/>
              </a:lnSpc>
              <a:spcBef>
                <a:spcPts val="1000"/>
              </a:spcBef>
              <a:spcAft>
                <a:spcPts val="0"/>
              </a:spcAft>
              <a:buClr>
                <a:schemeClr val="lt1"/>
              </a:buClr>
              <a:buSzPts val="2200"/>
              <a:buFont typeface="Inter"/>
              <a:buChar char="●"/>
              <a:defRPr sz="2200">
                <a:solidFill>
                  <a:schemeClr val="lt1"/>
                </a:solidFill>
                <a:latin typeface="Inter"/>
                <a:ea typeface="Inter"/>
                <a:cs typeface="Inter"/>
                <a:sym typeface="Inter"/>
              </a:defRPr>
            </a:lvl7pPr>
            <a:lvl8pPr marL="3657600" lvl="7" indent="-368300" rtl="0">
              <a:lnSpc>
                <a:spcPct val="140000"/>
              </a:lnSpc>
              <a:spcBef>
                <a:spcPts val="1000"/>
              </a:spcBef>
              <a:spcAft>
                <a:spcPts val="0"/>
              </a:spcAft>
              <a:buClr>
                <a:schemeClr val="lt1"/>
              </a:buClr>
              <a:buSzPts val="2200"/>
              <a:buFont typeface="Inter"/>
              <a:buChar char="○"/>
              <a:defRPr sz="2200">
                <a:solidFill>
                  <a:schemeClr val="lt1"/>
                </a:solidFill>
                <a:latin typeface="Inter"/>
                <a:ea typeface="Inter"/>
                <a:cs typeface="Inter"/>
                <a:sym typeface="Inter"/>
              </a:defRPr>
            </a:lvl8pPr>
            <a:lvl9pPr marL="4114800" lvl="8" indent="-368300" rtl="0">
              <a:lnSpc>
                <a:spcPct val="140000"/>
              </a:lnSpc>
              <a:spcBef>
                <a:spcPts val="1000"/>
              </a:spcBef>
              <a:spcAft>
                <a:spcPts val="1000"/>
              </a:spcAft>
              <a:buClr>
                <a:schemeClr val="lt1"/>
              </a:buClr>
              <a:buSzPts val="2200"/>
              <a:buFont typeface="Inter"/>
              <a:buChar char="■"/>
              <a:defRPr sz="2200">
                <a:solidFill>
                  <a:schemeClr val="lt1"/>
                </a:solidFill>
                <a:latin typeface="Inter"/>
                <a:ea typeface="Inter"/>
                <a:cs typeface="Inter"/>
                <a:sym typeface="Inter"/>
              </a:defRPr>
            </a:lvl9pPr>
          </a:lstStyle>
          <a:p>
            <a:endParaRPr/>
          </a:p>
        </p:txBody>
      </p:sp>
      <p:sp>
        <p:nvSpPr>
          <p:cNvPr id="82" name="Google Shape;82;p12"/>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lvl="0" algn="r" rtl="0">
              <a:buNone/>
              <a:defRPr sz="2000">
                <a:solidFill>
                  <a:schemeClr val="dk2"/>
                </a:solidFill>
              </a:defRPr>
            </a:lvl1pPr>
            <a:lvl2pPr lvl="1" algn="r" rtl="0">
              <a:buNone/>
              <a:defRPr sz="2000">
                <a:solidFill>
                  <a:schemeClr val="dk2"/>
                </a:solidFill>
              </a:defRPr>
            </a:lvl2pPr>
            <a:lvl3pPr lvl="2" algn="r" rtl="0">
              <a:buNone/>
              <a:defRPr sz="2000">
                <a:solidFill>
                  <a:schemeClr val="dk2"/>
                </a:solidFill>
              </a:defRPr>
            </a:lvl3pPr>
            <a:lvl4pPr lvl="3" algn="r" rtl="0">
              <a:buNone/>
              <a:defRPr sz="2000">
                <a:solidFill>
                  <a:schemeClr val="dk2"/>
                </a:solidFill>
              </a:defRPr>
            </a:lvl4pPr>
            <a:lvl5pPr lvl="4" algn="r" rtl="0">
              <a:buNone/>
              <a:defRPr sz="2000">
                <a:solidFill>
                  <a:schemeClr val="dk2"/>
                </a:solidFill>
              </a:defRPr>
            </a:lvl5pPr>
            <a:lvl6pPr lvl="5" algn="r" rtl="0">
              <a:buNone/>
              <a:defRPr sz="2000">
                <a:solidFill>
                  <a:schemeClr val="dk2"/>
                </a:solidFill>
              </a:defRPr>
            </a:lvl6pPr>
            <a:lvl7pPr lvl="6" algn="r" rtl="0">
              <a:buNone/>
              <a:defRPr sz="2000">
                <a:solidFill>
                  <a:schemeClr val="dk2"/>
                </a:solidFill>
              </a:defRPr>
            </a:lvl7pPr>
            <a:lvl8pPr lvl="7" algn="r" rtl="0">
              <a:buNone/>
              <a:defRPr sz="2000">
                <a:solidFill>
                  <a:schemeClr val="dk2"/>
                </a:solidFill>
              </a:defRPr>
            </a:lvl8pPr>
            <a:lvl9pPr lvl="8" algn="r" rtl="0">
              <a:buNone/>
              <a:defRPr sz="2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22"/>
          <p:cNvSpPr txBox="1">
            <a:spLocks noGrp="1"/>
          </p:cNvSpPr>
          <p:nvPr>
            <p:ph type="ctrTitle" idx="4294967295"/>
          </p:nvPr>
        </p:nvSpPr>
        <p:spPr>
          <a:xfrm>
            <a:off x="1835375" y="3315600"/>
            <a:ext cx="151098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9600">
                <a:solidFill>
                  <a:schemeClr val="dk1"/>
                </a:solidFill>
              </a:rPr>
              <a:t>Insights From the 2023 Digital Outlook Report</a:t>
            </a:r>
            <a:endParaRPr sz="9600">
              <a:solidFill>
                <a:schemeClr val="dk1"/>
              </a:solidFill>
            </a:endParaRPr>
          </a:p>
        </p:txBody>
      </p:sp>
      <p:grpSp>
        <p:nvGrpSpPr>
          <p:cNvPr id="154" name="Google Shape;154;p22"/>
          <p:cNvGrpSpPr/>
          <p:nvPr/>
        </p:nvGrpSpPr>
        <p:grpSpPr>
          <a:xfrm>
            <a:off x="0" y="8825288"/>
            <a:ext cx="18288000" cy="1474500"/>
            <a:chOff x="0" y="8825288"/>
            <a:chExt cx="18288000" cy="1474500"/>
          </a:xfrm>
        </p:grpSpPr>
        <p:sp>
          <p:nvSpPr>
            <p:cNvPr id="155" name="Google Shape;155;p22"/>
            <p:cNvSpPr/>
            <p:nvPr/>
          </p:nvSpPr>
          <p:spPr>
            <a:xfrm>
              <a:off x="0" y="8825288"/>
              <a:ext cx="18288000" cy="1474500"/>
            </a:xfrm>
            <a:prstGeom prst="rect">
              <a:avLst/>
            </a:prstGeom>
            <a:solidFill>
              <a:srgbClr val="019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 name="Google Shape;156;p22"/>
            <p:cNvPicPr preferRelativeResize="0"/>
            <p:nvPr/>
          </p:nvPicPr>
          <p:blipFill>
            <a:blip r:embed="rId3">
              <a:alphaModFix/>
            </a:blip>
            <a:stretch>
              <a:fillRect/>
            </a:stretch>
          </p:blipFill>
          <p:spPr>
            <a:xfrm>
              <a:off x="1835375" y="9047653"/>
              <a:ext cx="4161450" cy="935850"/>
            </a:xfrm>
            <a:prstGeom prst="rect">
              <a:avLst/>
            </a:prstGeom>
            <a:noFill/>
            <a:ln>
              <a:noFill/>
            </a:ln>
          </p:spPr>
        </p:pic>
        <p:sp>
          <p:nvSpPr>
            <p:cNvPr id="157" name="Google Shape;157;p22"/>
            <p:cNvSpPr txBox="1"/>
            <p:nvPr/>
          </p:nvSpPr>
          <p:spPr>
            <a:xfrm>
              <a:off x="8260239" y="9582887"/>
              <a:ext cx="2136300" cy="3693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400">
                  <a:solidFill>
                    <a:schemeClr val="lt1"/>
                  </a:solidFill>
                  <a:latin typeface="Inter Medium"/>
                  <a:ea typeface="Inter Medium"/>
                  <a:cs typeface="Inter Medium"/>
                  <a:sym typeface="Inter Medium"/>
                </a:rPr>
                <a:t>#afpicon</a:t>
              </a:r>
              <a:endParaRPr sz="2400">
                <a:solidFill>
                  <a:schemeClr val="lt1"/>
                </a:solidFill>
                <a:latin typeface="Inter Medium"/>
                <a:ea typeface="Inter Medium"/>
                <a:cs typeface="Inter Medium"/>
                <a:sym typeface="Inter Medium"/>
              </a:endParaRPr>
            </a:p>
          </p:txBody>
        </p:sp>
        <p:sp>
          <p:nvSpPr>
            <p:cNvPr id="158" name="Google Shape;158;p22"/>
            <p:cNvSpPr txBox="1"/>
            <p:nvPr/>
          </p:nvSpPr>
          <p:spPr>
            <a:xfrm>
              <a:off x="8260253" y="9161785"/>
              <a:ext cx="2136300" cy="3693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400">
                  <a:solidFill>
                    <a:schemeClr val="lt1"/>
                  </a:solidFill>
                  <a:latin typeface="Inter Medium"/>
                  <a:ea typeface="Inter Medium"/>
                  <a:cs typeface="Inter Medium"/>
                  <a:sym typeface="Inter Medium"/>
                </a:rPr>
                <a:t>afpicon.com</a:t>
              </a:r>
              <a:endParaRPr sz="2400">
                <a:solidFill>
                  <a:schemeClr val="lt1"/>
                </a:solidFill>
                <a:latin typeface="Inter Medium"/>
                <a:ea typeface="Inter Medium"/>
                <a:cs typeface="Inter Medium"/>
                <a:sym typeface="Inter Medium"/>
              </a:endParaRPr>
            </a:p>
          </p:txBody>
        </p:sp>
        <p:pic>
          <p:nvPicPr>
            <p:cNvPr id="159" name="Google Shape;159;p22"/>
            <p:cNvPicPr preferRelativeResize="0"/>
            <p:nvPr/>
          </p:nvPicPr>
          <p:blipFill>
            <a:blip r:embed="rId4">
              <a:alphaModFix/>
            </a:blip>
            <a:stretch>
              <a:fillRect/>
            </a:stretch>
          </p:blipFill>
          <p:spPr>
            <a:xfrm>
              <a:off x="14398475" y="9312892"/>
              <a:ext cx="2546701" cy="468000"/>
            </a:xfrm>
            <a:prstGeom prst="rect">
              <a:avLst/>
            </a:prstGeom>
            <a:noFill/>
            <a:ln>
              <a:noFill/>
            </a:ln>
          </p:spPr>
        </p:pic>
      </p:grpSp>
      <p:pic>
        <p:nvPicPr>
          <p:cNvPr id="160" name="Google Shape;160;p22"/>
          <p:cNvPicPr preferRelativeResize="0"/>
          <p:nvPr/>
        </p:nvPicPr>
        <p:blipFill>
          <a:blip r:embed="rId5">
            <a:alphaModFix/>
          </a:blip>
          <a:stretch>
            <a:fillRect/>
          </a:stretch>
        </p:blipFill>
        <p:spPr>
          <a:xfrm>
            <a:off x="0" y="0"/>
            <a:ext cx="18287998" cy="1400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1"/>
          <p:cNvSpPr txBox="1">
            <a:spLocks noGrp="1"/>
          </p:cNvSpPr>
          <p:nvPr>
            <p:ph type="body" idx="1"/>
          </p:nvPr>
        </p:nvSpPr>
        <p:spPr>
          <a:xfrm>
            <a:off x="1835375" y="3064800"/>
            <a:ext cx="7011000" cy="5356200"/>
          </a:xfrm>
          <a:prstGeom prst="rect">
            <a:avLst/>
          </a:prstGeom>
        </p:spPr>
        <p:txBody>
          <a:bodyPr spcFirstLastPara="1" wrap="square" lIns="0" tIns="0" rIns="0" bIns="0" anchor="t" anchorCtr="0">
            <a:noAutofit/>
          </a:bodyPr>
          <a:lstStyle/>
          <a:p>
            <a:pPr marL="457200" lvl="0" indent="-368300" algn="l" rtl="0">
              <a:spcBef>
                <a:spcPts val="0"/>
              </a:spcBef>
              <a:spcAft>
                <a:spcPts val="0"/>
              </a:spcAft>
              <a:buSzPts val="2200"/>
              <a:buChar char="●"/>
            </a:pPr>
            <a:r>
              <a:rPr lang="en"/>
              <a:t>34.63% in 2020’s digital outlook report</a:t>
            </a:r>
            <a:endParaRPr/>
          </a:p>
          <a:p>
            <a:pPr marL="0" lvl="0" indent="0" algn="l" rtl="0">
              <a:spcBef>
                <a:spcPts val="1200"/>
              </a:spcBef>
              <a:spcAft>
                <a:spcPts val="0"/>
              </a:spcAft>
              <a:buClr>
                <a:schemeClr val="dk1"/>
              </a:buClr>
              <a:buSzPts val="1100"/>
              <a:buFont typeface="Arial"/>
              <a:buNone/>
            </a:pPr>
            <a:r>
              <a:rPr lang="en" b="1"/>
              <a:t>However</a:t>
            </a:r>
            <a:endParaRPr b="1"/>
          </a:p>
          <a:p>
            <a:pPr marL="457200" lvl="0" indent="-368300" algn="l" rtl="0">
              <a:spcBef>
                <a:spcPts val="1200"/>
              </a:spcBef>
              <a:spcAft>
                <a:spcPts val="0"/>
              </a:spcAft>
              <a:buSzPts val="2200"/>
              <a:buChar char="●"/>
            </a:pPr>
            <a:r>
              <a:rPr lang="en"/>
              <a:t>17.52% of organizations do not have one, and</a:t>
            </a:r>
            <a:endParaRPr/>
          </a:p>
          <a:p>
            <a:pPr marL="457200" lvl="0" indent="-368300" algn="l" rtl="0">
              <a:spcBef>
                <a:spcPts val="0"/>
              </a:spcBef>
              <a:spcAft>
                <a:spcPts val="0"/>
              </a:spcAft>
              <a:buSzPts val="2200"/>
              <a:buChar char="●"/>
            </a:pPr>
            <a:r>
              <a:rPr lang="en"/>
              <a:t>37.70% of nonprofits are struggling with an unclear or missing vision/strategy</a:t>
            </a:r>
            <a:endParaRPr/>
          </a:p>
          <a:p>
            <a:pPr marL="0" lvl="0" indent="0" algn="l" rtl="0">
              <a:spcBef>
                <a:spcPts val="1200"/>
              </a:spcBef>
              <a:spcAft>
                <a:spcPts val="1200"/>
              </a:spcAft>
              <a:buNone/>
            </a:pPr>
            <a:r>
              <a:rPr lang="en"/>
              <a:t>Nonprofits need to make sure all members are on the same page and understand the organization's goals and how to achieve them</a:t>
            </a:r>
            <a:endParaRPr/>
          </a:p>
        </p:txBody>
      </p:sp>
      <p:sp>
        <p:nvSpPr>
          <p:cNvPr id="231" name="Google Shape;231;p31"/>
          <p:cNvSpPr txBox="1">
            <a:spLocks noGrp="1"/>
          </p:cNvSpPr>
          <p:nvPr>
            <p:ph type="title"/>
          </p:nvPr>
        </p:nvSpPr>
        <p:spPr>
          <a:xfrm>
            <a:off x="1835375" y="1206000"/>
            <a:ext cx="9657300" cy="1477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78% of organizations have</a:t>
            </a:r>
            <a:br>
              <a:rPr lang="en"/>
            </a:br>
            <a:r>
              <a:rPr lang="en"/>
              <a:t>a written digital strategy</a:t>
            </a:r>
            <a:endParaRPr sz="4800"/>
          </a:p>
        </p:txBody>
      </p:sp>
      <p:pic>
        <p:nvPicPr>
          <p:cNvPr id="232" name="Google Shape;232;p31"/>
          <p:cNvPicPr preferRelativeResize="0"/>
          <p:nvPr/>
        </p:nvPicPr>
        <p:blipFill rotWithShape="1">
          <a:blip r:embed="rId3">
            <a:alphaModFix/>
          </a:blip>
          <a:srcRect l="1182" r="1113" b="2114"/>
          <a:stretch/>
        </p:blipFill>
        <p:spPr>
          <a:xfrm>
            <a:off x="9617200" y="3102900"/>
            <a:ext cx="7308600" cy="50595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6"/>
        <p:cNvGrpSpPr/>
        <p:nvPr/>
      </p:nvGrpSpPr>
      <p:grpSpPr>
        <a:xfrm>
          <a:off x="0" y="0"/>
          <a:ext cx="0" cy="0"/>
          <a:chOff x="0" y="0"/>
          <a:chExt cx="0" cy="0"/>
        </a:xfrm>
      </p:grpSpPr>
      <p:sp>
        <p:nvSpPr>
          <p:cNvPr id="237" name="Google Shape;237;p32"/>
          <p:cNvSpPr txBox="1">
            <a:spLocks noGrp="1"/>
          </p:cNvSpPr>
          <p:nvPr>
            <p:ph type="body" idx="1"/>
          </p:nvPr>
        </p:nvSpPr>
        <p:spPr>
          <a:xfrm>
            <a:off x="1835375" y="2557250"/>
            <a:ext cx="15109800" cy="400200"/>
          </a:xfrm>
          <a:prstGeom prst="rect">
            <a:avLst/>
          </a:prstGeom>
        </p:spPr>
        <p:txBody>
          <a:bodyPr spcFirstLastPara="1" wrap="square" lIns="0" tIns="0" rIns="0" bIns="0" anchor="t" anchorCtr="0">
            <a:spAutoFit/>
          </a:bodyPr>
          <a:lstStyle/>
          <a:p>
            <a:pPr marL="0" lvl="0" indent="0" algn="l" rtl="0">
              <a:spcBef>
                <a:spcPts val="0"/>
              </a:spcBef>
              <a:spcAft>
                <a:spcPts val="1200"/>
              </a:spcAft>
              <a:buNone/>
            </a:pPr>
            <a:r>
              <a:rPr lang="en"/>
              <a:t>Drucker, one of the most widely-known and influential thinkers on management, said:</a:t>
            </a:r>
            <a:endParaRPr/>
          </a:p>
        </p:txBody>
      </p:sp>
      <p:sp>
        <p:nvSpPr>
          <p:cNvPr id="238" name="Google Shape;238;p32"/>
          <p:cNvSpPr txBox="1">
            <a:spLocks noGrp="1"/>
          </p:cNvSpPr>
          <p:nvPr>
            <p:ph type="title"/>
          </p:nvPr>
        </p:nvSpPr>
        <p:spPr>
          <a:xfrm>
            <a:off x="1835375" y="1206000"/>
            <a:ext cx="15109800" cy="99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 lesson from Peter Drucker</a:t>
            </a:r>
            <a:endParaRPr/>
          </a:p>
        </p:txBody>
      </p:sp>
      <p:sp>
        <p:nvSpPr>
          <p:cNvPr id="239" name="Google Shape;239;p32"/>
          <p:cNvSpPr txBox="1">
            <a:spLocks noGrp="1"/>
          </p:cNvSpPr>
          <p:nvPr>
            <p:ph type="body" idx="1"/>
          </p:nvPr>
        </p:nvSpPr>
        <p:spPr>
          <a:xfrm>
            <a:off x="1835375" y="4185625"/>
            <a:ext cx="8232300" cy="2031900"/>
          </a:xfrm>
          <a:prstGeom prst="rect">
            <a:avLst/>
          </a:prstGeom>
        </p:spPr>
        <p:txBody>
          <a:bodyPr spcFirstLastPara="1" wrap="square" lIns="0" tIns="0" rIns="0" bIns="0" anchor="t" anchorCtr="0">
            <a:spAutoFit/>
          </a:bodyPr>
          <a:lstStyle/>
          <a:p>
            <a:pPr marL="0" lvl="0" indent="0" algn="l" rtl="0">
              <a:spcBef>
                <a:spcPts val="0"/>
              </a:spcBef>
              <a:spcAft>
                <a:spcPts val="1200"/>
              </a:spcAft>
              <a:buNone/>
            </a:pPr>
            <a:r>
              <a:rPr lang="en" sz="4000">
                <a:latin typeface="Inter SemiBold"/>
                <a:ea typeface="Inter SemiBold"/>
                <a:cs typeface="Inter SemiBold"/>
                <a:sym typeface="Inter SemiBold"/>
              </a:rPr>
              <a:t>Unless commitment is made, there are only promises and hopes... but no plans.</a:t>
            </a:r>
            <a:endParaRPr/>
          </a:p>
        </p:txBody>
      </p:sp>
      <p:sp>
        <p:nvSpPr>
          <p:cNvPr id="240" name="Google Shape;240;p32"/>
          <p:cNvSpPr txBox="1">
            <a:spLocks noGrp="1"/>
          </p:cNvSpPr>
          <p:nvPr>
            <p:ph type="title"/>
          </p:nvPr>
        </p:nvSpPr>
        <p:spPr>
          <a:xfrm>
            <a:off x="1021200" y="3237100"/>
            <a:ext cx="904800" cy="99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5000">
                <a:solidFill>
                  <a:srgbClr val="8249DF"/>
                </a:solidFill>
              </a:rPr>
              <a:t>“</a:t>
            </a:r>
            <a:endParaRPr sz="15000">
              <a:solidFill>
                <a:srgbClr val="8249DF"/>
              </a:solidFill>
            </a:endParaRPr>
          </a:p>
        </p:txBody>
      </p:sp>
      <p:sp>
        <p:nvSpPr>
          <p:cNvPr id="241" name="Google Shape;241;p32"/>
          <p:cNvSpPr txBox="1">
            <a:spLocks noGrp="1"/>
          </p:cNvSpPr>
          <p:nvPr>
            <p:ph type="body" idx="1"/>
          </p:nvPr>
        </p:nvSpPr>
        <p:spPr>
          <a:xfrm>
            <a:off x="1835375" y="6598525"/>
            <a:ext cx="9140400" cy="400200"/>
          </a:xfrm>
          <a:prstGeom prst="rect">
            <a:avLst/>
          </a:prstGeom>
        </p:spPr>
        <p:txBody>
          <a:bodyPr spcFirstLastPara="1" wrap="square" lIns="0" tIns="0" rIns="0" bIns="0" anchor="t" anchorCtr="0">
            <a:spAutoFit/>
          </a:bodyPr>
          <a:lstStyle/>
          <a:p>
            <a:pPr marL="0" lvl="0" indent="0" algn="l" rtl="0">
              <a:spcBef>
                <a:spcPts val="0"/>
              </a:spcBef>
              <a:spcAft>
                <a:spcPts val="1200"/>
              </a:spcAft>
              <a:buNone/>
            </a:pPr>
            <a:r>
              <a:rPr lang="en" b="1"/>
              <a:t>Peter Drucker</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3"/>
          <p:cNvSpPr txBox="1">
            <a:spLocks noGrp="1"/>
          </p:cNvSpPr>
          <p:nvPr>
            <p:ph type="body" idx="1"/>
          </p:nvPr>
        </p:nvSpPr>
        <p:spPr>
          <a:xfrm>
            <a:off x="1835375" y="3803400"/>
            <a:ext cx="7011000" cy="5356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t>When planning a new and concentrated digital strategy, nonprofits can counteract the lack of training on new digital strategies and tactics by:</a:t>
            </a:r>
            <a:endParaRPr/>
          </a:p>
          <a:p>
            <a:pPr marL="457200" lvl="0" indent="-368300" algn="l" rtl="0">
              <a:spcBef>
                <a:spcPts val="1200"/>
              </a:spcBef>
              <a:spcAft>
                <a:spcPts val="0"/>
              </a:spcAft>
              <a:buSzPts val="2200"/>
              <a:buChar char="●"/>
            </a:pPr>
            <a:r>
              <a:rPr lang="en"/>
              <a:t>Seek out online resources,</a:t>
            </a:r>
            <a:endParaRPr/>
          </a:p>
          <a:p>
            <a:pPr marL="457200" lvl="0" indent="-368300" algn="l" rtl="0">
              <a:spcBef>
                <a:spcPts val="1000"/>
              </a:spcBef>
              <a:spcAft>
                <a:spcPts val="0"/>
              </a:spcAft>
              <a:buSzPts val="2200"/>
              <a:buChar char="●"/>
            </a:pPr>
            <a:r>
              <a:rPr lang="en"/>
              <a:t>Bringing in outside help, and</a:t>
            </a:r>
            <a:endParaRPr/>
          </a:p>
          <a:p>
            <a:pPr marL="457200" lvl="0" indent="-368300" algn="l" rtl="0">
              <a:spcBef>
                <a:spcPts val="1000"/>
              </a:spcBef>
              <a:spcAft>
                <a:spcPts val="1000"/>
              </a:spcAft>
              <a:buSzPts val="2200"/>
              <a:buChar char="●"/>
            </a:pPr>
            <a:r>
              <a:rPr lang="en"/>
              <a:t>Attending industry events</a:t>
            </a:r>
            <a:endParaRPr/>
          </a:p>
        </p:txBody>
      </p:sp>
      <p:sp>
        <p:nvSpPr>
          <p:cNvPr id="247" name="Google Shape;247;p33"/>
          <p:cNvSpPr txBox="1">
            <a:spLocks noGrp="1"/>
          </p:cNvSpPr>
          <p:nvPr>
            <p:ph type="title"/>
          </p:nvPr>
        </p:nvSpPr>
        <p:spPr>
          <a:xfrm>
            <a:off x="1835375" y="1206000"/>
            <a:ext cx="15090300" cy="2216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40% of nonprofits find a lack of training on new digital strategies &amp; tactics to be their biggest roadblock</a:t>
            </a:r>
            <a:endParaRPr/>
          </a:p>
        </p:txBody>
      </p:sp>
      <p:pic>
        <p:nvPicPr>
          <p:cNvPr id="248" name="Google Shape;248;p33"/>
          <p:cNvPicPr preferRelativeResize="0"/>
          <p:nvPr/>
        </p:nvPicPr>
        <p:blipFill>
          <a:blip r:embed="rId3">
            <a:alphaModFix/>
          </a:blip>
          <a:stretch>
            <a:fillRect/>
          </a:stretch>
        </p:blipFill>
        <p:spPr>
          <a:xfrm>
            <a:off x="9617975" y="3803400"/>
            <a:ext cx="7308601" cy="42020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2"/>
        <p:cNvGrpSpPr/>
        <p:nvPr/>
      </p:nvGrpSpPr>
      <p:grpSpPr>
        <a:xfrm>
          <a:off x="0" y="0"/>
          <a:ext cx="0" cy="0"/>
          <a:chOff x="0" y="0"/>
          <a:chExt cx="0" cy="0"/>
        </a:xfrm>
      </p:grpSpPr>
      <p:sp>
        <p:nvSpPr>
          <p:cNvPr id="253" name="Google Shape;253;p34"/>
          <p:cNvSpPr txBox="1">
            <a:spLocks noGrp="1"/>
          </p:cNvSpPr>
          <p:nvPr>
            <p:ph type="body" idx="1"/>
          </p:nvPr>
        </p:nvSpPr>
        <p:spPr>
          <a:xfrm>
            <a:off x="1835375" y="2325900"/>
            <a:ext cx="13415100" cy="4812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Countless numbers of AI platforms and systems have been released this year alone and more are sure to come. </a:t>
            </a:r>
            <a:endParaRPr/>
          </a:p>
          <a:p>
            <a:pPr marL="0" lvl="0" indent="0" algn="l" rtl="0">
              <a:spcBef>
                <a:spcPts val="1000"/>
              </a:spcBef>
              <a:spcAft>
                <a:spcPts val="1000"/>
              </a:spcAft>
              <a:buNone/>
            </a:pPr>
            <a:r>
              <a:rPr lang="en"/>
              <a:t>OpenAI announced on March 23, 2023, that ChatGPT, now GPT-4, will have the capability to host plugins meant to beef up the platform. So far there are 11 official plugins available but this number will get much higher, very quickly.</a:t>
            </a:r>
            <a:endParaRPr/>
          </a:p>
        </p:txBody>
      </p:sp>
      <p:sp>
        <p:nvSpPr>
          <p:cNvPr id="254" name="Google Shape;254;p34"/>
          <p:cNvSpPr txBox="1">
            <a:spLocks noGrp="1"/>
          </p:cNvSpPr>
          <p:nvPr>
            <p:ph type="title"/>
          </p:nvPr>
        </p:nvSpPr>
        <p:spPr>
          <a:xfrm>
            <a:off x="1835375" y="1206000"/>
            <a:ext cx="15109800" cy="738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New platforms every day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
        <p:nvSpPr>
          <p:cNvPr id="259" name="Google Shape;259;p35"/>
          <p:cNvSpPr txBox="1">
            <a:spLocks noGrp="1"/>
          </p:cNvSpPr>
          <p:nvPr>
            <p:ph type="body" idx="1"/>
          </p:nvPr>
        </p:nvSpPr>
        <p:spPr>
          <a:xfrm>
            <a:off x="1835375" y="3064800"/>
            <a:ext cx="13415100" cy="4812600"/>
          </a:xfrm>
          <a:prstGeom prst="rect">
            <a:avLst/>
          </a:prstGeom>
        </p:spPr>
        <p:txBody>
          <a:bodyPr spcFirstLastPara="1" wrap="square" lIns="0" tIns="0" rIns="0" bIns="0" anchor="t" anchorCtr="0">
            <a:noAutofit/>
          </a:bodyPr>
          <a:lstStyle/>
          <a:p>
            <a:pPr marL="457200" lvl="0" indent="-368300" algn="l" rtl="0">
              <a:spcBef>
                <a:spcPts val="0"/>
              </a:spcBef>
              <a:spcAft>
                <a:spcPts val="0"/>
              </a:spcAft>
              <a:buSzPts val="2200"/>
              <a:buChar char="●"/>
            </a:pPr>
            <a:r>
              <a:rPr lang="en"/>
              <a:t>Research your audience to know if this is right for you</a:t>
            </a:r>
            <a:endParaRPr/>
          </a:p>
          <a:p>
            <a:pPr marL="457200" lvl="0" indent="-368300" algn="l" rtl="0">
              <a:spcBef>
                <a:spcPts val="1000"/>
              </a:spcBef>
              <a:spcAft>
                <a:spcPts val="0"/>
              </a:spcAft>
              <a:buSzPts val="2200"/>
              <a:buChar char="●"/>
            </a:pPr>
            <a:r>
              <a:rPr lang="en"/>
              <a:t>The average person will send 25% more texts than emails</a:t>
            </a:r>
            <a:endParaRPr/>
          </a:p>
          <a:p>
            <a:pPr marL="457200" lvl="0" indent="-368300" algn="l" rtl="0">
              <a:spcBef>
                <a:spcPts val="1000"/>
              </a:spcBef>
              <a:spcAft>
                <a:spcPts val="0"/>
              </a:spcAft>
              <a:buSzPts val="2200"/>
              <a:buChar char="●"/>
            </a:pPr>
            <a:r>
              <a:rPr lang="en"/>
              <a:t>The open rate for SMS texts are 98% percent</a:t>
            </a:r>
            <a:endParaRPr/>
          </a:p>
          <a:p>
            <a:pPr marL="457200" lvl="0" indent="-368300" algn="l" rtl="0">
              <a:spcBef>
                <a:spcPts val="1000"/>
              </a:spcBef>
              <a:spcAft>
                <a:spcPts val="0"/>
              </a:spcAft>
              <a:buSzPts val="2200"/>
              <a:buChar char="●"/>
            </a:pPr>
            <a:r>
              <a:rPr lang="en"/>
              <a:t>Different ways to utilize SMS text messaging:</a:t>
            </a:r>
            <a:endParaRPr/>
          </a:p>
          <a:p>
            <a:pPr marL="914400" lvl="1" indent="-381000" algn="l" rtl="0">
              <a:spcBef>
                <a:spcPts val="1000"/>
              </a:spcBef>
              <a:spcAft>
                <a:spcPts val="0"/>
              </a:spcAft>
              <a:buSzPts val="2400"/>
              <a:buChar char="○"/>
            </a:pPr>
            <a:r>
              <a:rPr lang="en" sz="2400"/>
              <a:t>Thank you, </a:t>
            </a:r>
            <a:endParaRPr sz="2400"/>
          </a:p>
          <a:p>
            <a:pPr marL="914400" lvl="1" indent="-381000" algn="l" rtl="0">
              <a:spcBef>
                <a:spcPts val="1000"/>
              </a:spcBef>
              <a:spcAft>
                <a:spcPts val="0"/>
              </a:spcAft>
              <a:buSzPts val="2400"/>
              <a:buChar char="○"/>
            </a:pPr>
            <a:r>
              <a:rPr lang="en" sz="2400"/>
              <a:t>50/50 Lottery,</a:t>
            </a:r>
            <a:endParaRPr sz="2400"/>
          </a:p>
          <a:p>
            <a:pPr marL="914400" lvl="1" indent="-381000" algn="l" rtl="0">
              <a:spcBef>
                <a:spcPts val="1000"/>
              </a:spcBef>
              <a:spcAft>
                <a:spcPts val="0"/>
              </a:spcAft>
              <a:buSzPts val="2400"/>
              <a:buChar char="○"/>
            </a:pPr>
            <a:r>
              <a:rPr lang="en" sz="2400"/>
              <a:t>Fundraising (Giving Tuesday), and</a:t>
            </a:r>
            <a:endParaRPr sz="2400"/>
          </a:p>
          <a:p>
            <a:pPr marL="914400" lvl="1" indent="-381000" algn="l" rtl="0">
              <a:spcBef>
                <a:spcPts val="1000"/>
              </a:spcBef>
              <a:spcAft>
                <a:spcPts val="1000"/>
              </a:spcAft>
              <a:buSzPts val="2400"/>
              <a:buChar char="○"/>
            </a:pPr>
            <a:r>
              <a:rPr lang="en" sz="2400"/>
              <a:t>Reactivation and upgrade</a:t>
            </a:r>
            <a:endParaRPr sz="2400"/>
          </a:p>
        </p:txBody>
      </p:sp>
      <p:sp>
        <p:nvSpPr>
          <p:cNvPr id="260" name="Google Shape;260;p35"/>
          <p:cNvSpPr txBox="1">
            <a:spLocks noGrp="1"/>
          </p:cNvSpPr>
          <p:nvPr>
            <p:ph type="title"/>
          </p:nvPr>
        </p:nvSpPr>
        <p:spPr>
          <a:xfrm>
            <a:off x="1835375" y="1206000"/>
            <a:ext cx="15109800" cy="1477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1/5 organizations are saying they don’t plan</a:t>
            </a:r>
            <a:br>
              <a:rPr lang="en"/>
            </a:br>
            <a:r>
              <a:rPr lang="en"/>
              <a:t>on starting an sms program</a:t>
            </a:r>
            <a:endParaRPr/>
          </a:p>
        </p:txBody>
      </p:sp>
      <p:pic>
        <p:nvPicPr>
          <p:cNvPr id="261" name="Google Shape;261;p35"/>
          <p:cNvPicPr preferRelativeResize="0"/>
          <p:nvPr/>
        </p:nvPicPr>
        <p:blipFill>
          <a:blip r:embed="rId4">
            <a:alphaModFix/>
          </a:blip>
          <a:stretch>
            <a:fillRect/>
          </a:stretch>
        </p:blipFill>
        <p:spPr>
          <a:xfrm>
            <a:off x="11988324" y="5260925"/>
            <a:ext cx="4956851" cy="28851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5"/>
        <p:cNvGrpSpPr/>
        <p:nvPr/>
      </p:nvGrpSpPr>
      <p:grpSpPr>
        <a:xfrm>
          <a:off x="0" y="0"/>
          <a:ext cx="0" cy="0"/>
          <a:chOff x="0" y="0"/>
          <a:chExt cx="0" cy="0"/>
        </a:xfrm>
      </p:grpSpPr>
      <p:sp>
        <p:nvSpPr>
          <p:cNvPr id="266" name="Google Shape;266;p36"/>
          <p:cNvSpPr txBox="1">
            <a:spLocks noGrp="1"/>
          </p:cNvSpPr>
          <p:nvPr>
            <p:ph type="body" idx="1"/>
          </p:nvPr>
        </p:nvSpPr>
        <p:spPr>
          <a:xfrm>
            <a:off x="1835375" y="2325900"/>
            <a:ext cx="6838800" cy="4812600"/>
          </a:xfrm>
          <a:prstGeom prst="rect">
            <a:avLst/>
          </a:prstGeom>
        </p:spPr>
        <p:txBody>
          <a:bodyPr spcFirstLastPara="1" wrap="square" lIns="0" tIns="0" rIns="0" bIns="0" anchor="t" anchorCtr="0">
            <a:noAutofit/>
          </a:bodyPr>
          <a:lstStyle/>
          <a:p>
            <a:pPr marL="457200" lvl="0" indent="-368300" algn="l" rtl="0">
              <a:spcBef>
                <a:spcPts val="0"/>
              </a:spcBef>
              <a:spcAft>
                <a:spcPts val="0"/>
              </a:spcAft>
              <a:buSzPts val="2200"/>
              <a:buChar char="●"/>
            </a:pPr>
            <a:r>
              <a:rPr lang="en"/>
              <a:t>For 20 years we mostly saw credit card and PayPal reign supreme</a:t>
            </a:r>
            <a:endParaRPr/>
          </a:p>
          <a:p>
            <a:pPr marL="457200" lvl="0" indent="-368300" algn="l" rtl="0">
              <a:spcBef>
                <a:spcPts val="1000"/>
              </a:spcBef>
              <a:spcAft>
                <a:spcPts val="0"/>
              </a:spcAft>
              <a:buSzPts val="2200"/>
              <a:buChar char="●"/>
            </a:pPr>
            <a:r>
              <a:rPr lang="en"/>
              <a:t>Now we see new payment methods such as Crypto, Venmo, and Apple Pay as main sources of income</a:t>
            </a:r>
            <a:endParaRPr/>
          </a:p>
          <a:p>
            <a:pPr marL="457200" lvl="0" indent="-368300" algn="l" rtl="0">
              <a:spcBef>
                <a:spcPts val="1000"/>
              </a:spcBef>
              <a:spcAft>
                <a:spcPts val="1000"/>
              </a:spcAft>
              <a:buSzPts val="2200"/>
              <a:buChar char="●"/>
            </a:pPr>
            <a:r>
              <a:rPr lang="en"/>
              <a:t>Make sure to provide all payment methods on your donation form</a:t>
            </a:r>
            <a:endParaRPr/>
          </a:p>
        </p:txBody>
      </p:sp>
      <p:sp>
        <p:nvSpPr>
          <p:cNvPr id="267" name="Google Shape;267;p36"/>
          <p:cNvSpPr txBox="1">
            <a:spLocks noGrp="1"/>
          </p:cNvSpPr>
          <p:nvPr>
            <p:ph type="title"/>
          </p:nvPr>
        </p:nvSpPr>
        <p:spPr>
          <a:xfrm>
            <a:off x="1835375" y="1206000"/>
            <a:ext cx="15109800" cy="738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Online Revenue Streams &amp; Diversifying</a:t>
            </a:r>
            <a:endParaRPr/>
          </a:p>
        </p:txBody>
      </p:sp>
      <p:pic>
        <p:nvPicPr>
          <p:cNvPr id="268" name="Google Shape;268;p36"/>
          <p:cNvPicPr preferRelativeResize="0"/>
          <p:nvPr/>
        </p:nvPicPr>
        <p:blipFill rotWithShape="1">
          <a:blip r:embed="rId4">
            <a:alphaModFix/>
          </a:blip>
          <a:srcRect r="28248"/>
          <a:stretch/>
        </p:blipFill>
        <p:spPr>
          <a:xfrm>
            <a:off x="10677525" y="2325900"/>
            <a:ext cx="7610475" cy="5896049"/>
          </a:xfrm>
          <a:prstGeom prst="rect">
            <a:avLst/>
          </a:prstGeom>
          <a:noFill/>
          <a:ln>
            <a:noFill/>
          </a:ln>
        </p:spPr>
      </p:pic>
      <p:pic>
        <p:nvPicPr>
          <p:cNvPr id="269" name="Google Shape;269;p36"/>
          <p:cNvPicPr preferRelativeResize="0"/>
          <p:nvPr/>
        </p:nvPicPr>
        <p:blipFill rotWithShape="1">
          <a:blip r:embed="rId5">
            <a:alphaModFix/>
          </a:blip>
          <a:srcRect l="5112" t="29932" r="7650" b="46892"/>
          <a:stretch/>
        </p:blipFill>
        <p:spPr>
          <a:xfrm>
            <a:off x="2130425" y="6123375"/>
            <a:ext cx="7436324" cy="2695575"/>
          </a:xfrm>
          <a:prstGeom prst="rect">
            <a:avLst/>
          </a:prstGeom>
          <a:noFill/>
          <a:ln>
            <a:noFill/>
          </a:ln>
        </p:spPr>
      </p:pic>
      <p:sp>
        <p:nvSpPr>
          <p:cNvPr id="270" name="Google Shape;270;p36"/>
          <p:cNvSpPr txBox="1"/>
          <p:nvPr/>
        </p:nvSpPr>
        <p:spPr>
          <a:xfrm>
            <a:off x="2242566" y="6999799"/>
            <a:ext cx="3215100" cy="654600"/>
          </a:xfrm>
          <a:prstGeom prst="rect">
            <a:avLst/>
          </a:prstGeom>
          <a:noFill/>
          <a:ln>
            <a:noFill/>
          </a:ln>
        </p:spPr>
        <p:txBody>
          <a:bodyPr spcFirstLastPara="1" wrap="square" lIns="186925" tIns="186925" rIns="186925" bIns="186925" anchor="t" anchorCtr="0">
            <a:spAutoFit/>
          </a:bodyPr>
          <a:lstStyle/>
          <a:p>
            <a:pPr marL="0" lvl="0" indent="0" algn="l" rtl="0">
              <a:spcBef>
                <a:spcPts val="0"/>
              </a:spcBef>
              <a:spcAft>
                <a:spcPts val="0"/>
              </a:spcAft>
              <a:buNone/>
            </a:pPr>
            <a:r>
              <a:rPr lang="en" sz="1800">
                <a:solidFill>
                  <a:srgbClr val="A098FE"/>
                </a:solidFill>
                <a:latin typeface="Inter"/>
                <a:ea typeface="Inter"/>
                <a:cs typeface="Inter"/>
                <a:sym typeface="Inter"/>
              </a:rPr>
              <a:t>Past 20 years</a:t>
            </a:r>
            <a:endParaRPr sz="1800">
              <a:solidFill>
                <a:srgbClr val="A098FE"/>
              </a:solidFill>
              <a:latin typeface="Inter"/>
              <a:ea typeface="Inter"/>
              <a:cs typeface="Inter"/>
              <a:sym typeface="Inter"/>
            </a:endParaRPr>
          </a:p>
        </p:txBody>
      </p:sp>
      <p:sp>
        <p:nvSpPr>
          <p:cNvPr id="271" name="Google Shape;271;p36"/>
          <p:cNvSpPr txBox="1"/>
          <p:nvPr/>
        </p:nvSpPr>
        <p:spPr>
          <a:xfrm>
            <a:off x="6118193" y="6562975"/>
            <a:ext cx="1340100" cy="931800"/>
          </a:xfrm>
          <a:prstGeom prst="rect">
            <a:avLst/>
          </a:prstGeom>
          <a:noFill/>
          <a:ln>
            <a:noFill/>
          </a:ln>
        </p:spPr>
        <p:txBody>
          <a:bodyPr spcFirstLastPara="1" wrap="square" lIns="186925" tIns="186925" rIns="186925" bIns="186925" anchor="t" anchorCtr="0">
            <a:spAutoFit/>
          </a:bodyPr>
          <a:lstStyle/>
          <a:p>
            <a:pPr marL="0" lvl="0" indent="0" algn="l" rtl="0">
              <a:spcBef>
                <a:spcPts val="0"/>
              </a:spcBef>
              <a:spcAft>
                <a:spcPts val="0"/>
              </a:spcAft>
              <a:buNone/>
            </a:pPr>
            <a:r>
              <a:rPr lang="en" sz="1800">
                <a:solidFill>
                  <a:srgbClr val="A098FE"/>
                </a:solidFill>
                <a:latin typeface="Inter"/>
                <a:ea typeface="Inter"/>
                <a:cs typeface="Inter"/>
                <a:sym typeface="Inter"/>
              </a:rPr>
              <a:t>2009 </a:t>
            </a:r>
            <a:endParaRPr sz="1800">
              <a:solidFill>
                <a:srgbClr val="A098FE"/>
              </a:solidFill>
              <a:latin typeface="Inter"/>
              <a:ea typeface="Inter"/>
              <a:cs typeface="Inter"/>
              <a:sym typeface="Inter"/>
            </a:endParaRPr>
          </a:p>
          <a:p>
            <a:pPr marL="0" lvl="0" indent="0" algn="l" rtl="0">
              <a:spcBef>
                <a:spcPts val="0"/>
              </a:spcBef>
              <a:spcAft>
                <a:spcPts val="0"/>
              </a:spcAft>
              <a:buNone/>
            </a:pPr>
            <a:r>
              <a:rPr lang="en" sz="1800">
                <a:solidFill>
                  <a:srgbClr val="A098FE"/>
                </a:solidFill>
                <a:latin typeface="Inter"/>
                <a:ea typeface="Inter"/>
                <a:cs typeface="Inter"/>
                <a:sym typeface="Inter"/>
              </a:rPr>
              <a:t>and on</a:t>
            </a:r>
            <a:endParaRPr sz="1800">
              <a:solidFill>
                <a:srgbClr val="A098FE"/>
              </a:solidFill>
              <a:latin typeface="Inter"/>
              <a:ea typeface="Inter"/>
              <a:cs typeface="Inter"/>
              <a:sym typeface="Inte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5"/>
        <p:cNvGrpSpPr/>
        <p:nvPr/>
      </p:nvGrpSpPr>
      <p:grpSpPr>
        <a:xfrm>
          <a:off x="0" y="0"/>
          <a:ext cx="0" cy="0"/>
          <a:chOff x="0" y="0"/>
          <a:chExt cx="0" cy="0"/>
        </a:xfrm>
      </p:grpSpPr>
      <p:sp>
        <p:nvSpPr>
          <p:cNvPr id="276" name="Google Shape;276;p37"/>
          <p:cNvSpPr txBox="1">
            <a:spLocks noGrp="1"/>
          </p:cNvSpPr>
          <p:nvPr>
            <p:ph type="body" idx="1"/>
          </p:nvPr>
        </p:nvSpPr>
        <p:spPr>
          <a:xfrm>
            <a:off x="1835375" y="3064800"/>
            <a:ext cx="11896200" cy="4812600"/>
          </a:xfrm>
          <a:prstGeom prst="rect">
            <a:avLst/>
          </a:prstGeom>
        </p:spPr>
        <p:txBody>
          <a:bodyPr spcFirstLastPara="1" wrap="square" lIns="0" tIns="0" rIns="0" bIns="0" anchor="t" anchorCtr="0">
            <a:noAutofit/>
          </a:bodyPr>
          <a:lstStyle/>
          <a:p>
            <a:pPr marL="457200" lvl="0" indent="-368300" algn="l" rtl="0">
              <a:spcBef>
                <a:spcPts val="0"/>
              </a:spcBef>
              <a:spcAft>
                <a:spcPts val="0"/>
              </a:spcAft>
              <a:buSzPts val="2200"/>
              <a:buChar char="●"/>
            </a:pPr>
            <a:r>
              <a:rPr lang="en"/>
              <a:t>Build Trust with your donors</a:t>
            </a:r>
            <a:endParaRPr/>
          </a:p>
          <a:p>
            <a:pPr marL="457200" lvl="0" indent="-368300" algn="l" rtl="0">
              <a:spcBef>
                <a:spcPts val="1000"/>
              </a:spcBef>
              <a:spcAft>
                <a:spcPts val="0"/>
              </a:spcAft>
              <a:buSzPts val="2200"/>
              <a:buChar char="●"/>
            </a:pPr>
            <a:r>
              <a:rPr lang="en"/>
              <a:t>Increase your brand recognition</a:t>
            </a:r>
            <a:endParaRPr/>
          </a:p>
          <a:p>
            <a:pPr marL="457200" lvl="0" indent="-368300" algn="l" rtl="0">
              <a:spcBef>
                <a:spcPts val="1000"/>
              </a:spcBef>
              <a:spcAft>
                <a:spcPts val="0"/>
              </a:spcAft>
              <a:buSzPts val="2200"/>
              <a:buChar char="●"/>
            </a:pPr>
            <a:r>
              <a:rPr lang="en"/>
              <a:t>Make the donation process as convenient as possible for your donors</a:t>
            </a:r>
            <a:endParaRPr/>
          </a:p>
          <a:p>
            <a:pPr marL="457200" lvl="0" indent="-368300" algn="l" rtl="0">
              <a:spcBef>
                <a:spcPts val="1000"/>
              </a:spcBef>
              <a:spcAft>
                <a:spcPts val="1000"/>
              </a:spcAft>
              <a:buSzPts val="2200"/>
              <a:buChar char="●"/>
            </a:pPr>
            <a:r>
              <a:rPr lang="en"/>
              <a:t>Reduce the risk of online scams and increase the level of security for your donors</a:t>
            </a:r>
            <a:endParaRPr/>
          </a:p>
        </p:txBody>
      </p:sp>
      <p:sp>
        <p:nvSpPr>
          <p:cNvPr id="277" name="Google Shape;277;p37"/>
          <p:cNvSpPr txBox="1">
            <a:spLocks noGrp="1"/>
          </p:cNvSpPr>
          <p:nvPr>
            <p:ph type="title"/>
          </p:nvPr>
        </p:nvSpPr>
        <p:spPr>
          <a:xfrm>
            <a:off x="1835375" y="1206000"/>
            <a:ext cx="11379600" cy="1477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26% of nonprofits giving experience do not share a similar domain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sp>
        <p:nvSpPr>
          <p:cNvPr id="282" name="Google Shape;282;p38"/>
          <p:cNvSpPr txBox="1">
            <a:spLocks noGrp="1"/>
          </p:cNvSpPr>
          <p:nvPr>
            <p:ph type="body" idx="1"/>
          </p:nvPr>
        </p:nvSpPr>
        <p:spPr>
          <a:xfrm>
            <a:off x="1835375" y="3064800"/>
            <a:ext cx="7856700" cy="4812600"/>
          </a:xfrm>
          <a:prstGeom prst="rect">
            <a:avLst/>
          </a:prstGeom>
        </p:spPr>
        <p:txBody>
          <a:bodyPr spcFirstLastPara="1" wrap="square" lIns="0" tIns="0" rIns="0" bIns="0" anchor="t" anchorCtr="0">
            <a:noAutofit/>
          </a:bodyPr>
          <a:lstStyle/>
          <a:p>
            <a:pPr marL="457200" lvl="0" indent="-368300" algn="l" rtl="0">
              <a:spcBef>
                <a:spcPts val="0"/>
              </a:spcBef>
              <a:spcAft>
                <a:spcPts val="0"/>
              </a:spcAft>
              <a:buSzPts val="2200"/>
              <a:buChar char="●"/>
            </a:pPr>
            <a:r>
              <a:rPr lang="en"/>
              <a:t>Only 1% of organizations started using Google ad grants since the 2020 Digital Outlook Report and 11% since the 2019 report</a:t>
            </a:r>
            <a:endParaRPr/>
          </a:p>
          <a:p>
            <a:pPr marL="457200" lvl="0" indent="-368300" algn="l" rtl="0">
              <a:spcBef>
                <a:spcPts val="1000"/>
              </a:spcBef>
              <a:spcAft>
                <a:spcPts val="0"/>
              </a:spcAft>
              <a:buSzPts val="2200"/>
              <a:buChar char="●"/>
            </a:pPr>
            <a:r>
              <a:rPr lang="en"/>
              <a:t>If we don’t start using this service, Google will get rid of it</a:t>
            </a:r>
            <a:endParaRPr/>
          </a:p>
          <a:p>
            <a:pPr marL="457200" lvl="0" indent="-368300" algn="l" rtl="0">
              <a:spcBef>
                <a:spcPts val="1000"/>
              </a:spcBef>
              <a:spcAft>
                <a:spcPts val="0"/>
              </a:spcAft>
              <a:buSzPts val="2200"/>
              <a:buChar char="●"/>
            </a:pPr>
            <a:r>
              <a:rPr lang="en"/>
              <a:t>Take advantage of the service instead</a:t>
            </a:r>
            <a:br>
              <a:rPr lang="en"/>
            </a:br>
            <a:r>
              <a:rPr lang="en"/>
              <a:t>of creating our own demise</a:t>
            </a:r>
            <a:endParaRPr/>
          </a:p>
          <a:p>
            <a:pPr marL="457200" lvl="0" indent="-368300" algn="l" rtl="0">
              <a:spcBef>
                <a:spcPts val="1000"/>
              </a:spcBef>
              <a:spcAft>
                <a:spcPts val="1000"/>
              </a:spcAft>
              <a:buSzPts val="2200"/>
              <a:buChar char="●"/>
            </a:pPr>
            <a:r>
              <a:rPr lang="en"/>
              <a:t>It DOES take skill and effort to maximize </a:t>
            </a:r>
            <a:br>
              <a:rPr lang="en"/>
            </a:br>
            <a:r>
              <a:rPr lang="en"/>
              <a:t>the GIFT from Google</a:t>
            </a:r>
            <a:endParaRPr/>
          </a:p>
        </p:txBody>
      </p:sp>
      <p:sp>
        <p:nvSpPr>
          <p:cNvPr id="283" name="Google Shape;283;p38"/>
          <p:cNvSpPr txBox="1">
            <a:spLocks noGrp="1"/>
          </p:cNvSpPr>
          <p:nvPr>
            <p:ph type="title"/>
          </p:nvPr>
        </p:nvSpPr>
        <p:spPr>
          <a:xfrm>
            <a:off x="1835375" y="1206000"/>
            <a:ext cx="13321200" cy="1477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44% of organizations are not taking advantage of google ad grants</a:t>
            </a:r>
            <a:endParaRPr/>
          </a:p>
        </p:txBody>
      </p:sp>
      <p:pic>
        <p:nvPicPr>
          <p:cNvPr id="284" name="Google Shape;284;p38"/>
          <p:cNvPicPr preferRelativeResize="0"/>
          <p:nvPr/>
        </p:nvPicPr>
        <p:blipFill>
          <a:blip r:embed="rId4">
            <a:alphaModFix/>
          </a:blip>
          <a:stretch>
            <a:fillRect/>
          </a:stretch>
        </p:blipFill>
        <p:spPr>
          <a:xfrm>
            <a:off x="10847850" y="3789925"/>
            <a:ext cx="6097200" cy="3205800"/>
          </a:xfrm>
          <a:prstGeom prst="roundRect">
            <a:avLst>
              <a:gd name="adj" fmla="val 7903"/>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8"/>
        <p:cNvGrpSpPr/>
        <p:nvPr/>
      </p:nvGrpSpPr>
      <p:grpSpPr>
        <a:xfrm>
          <a:off x="0" y="0"/>
          <a:ext cx="0" cy="0"/>
          <a:chOff x="0" y="0"/>
          <a:chExt cx="0" cy="0"/>
        </a:xfrm>
      </p:grpSpPr>
      <p:sp>
        <p:nvSpPr>
          <p:cNvPr id="289" name="Google Shape;289;p39"/>
          <p:cNvSpPr txBox="1">
            <a:spLocks noGrp="1"/>
          </p:cNvSpPr>
          <p:nvPr>
            <p:ph type="body" idx="1"/>
          </p:nvPr>
        </p:nvSpPr>
        <p:spPr>
          <a:xfrm>
            <a:off x="1835375" y="3064800"/>
            <a:ext cx="7856700" cy="2369400"/>
          </a:xfrm>
          <a:prstGeom prst="rect">
            <a:avLst/>
          </a:prstGeom>
        </p:spPr>
        <p:txBody>
          <a:bodyPr spcFirstLastPara="1" wrap="square" lIns="0" tIns="0" rIns="0" bIns="0" anchor="t" anchorCtr="0">
            <a:spAutoFit/>
          </a:bodyPr>
          <a:lstStyle/>
          <a:p>
            <a:pPr marL="457200" lvl="0" indent="-368300" algn="l" rtl="0">
              <a:spcBef>
                <a:spcPts val="0"/>
              </a:spcBef>
              <a:spcAft>
                <a:spcPts val="0"/>
              </a:spcAft>
              <a:buSzPts val="2200"/>
              <a:buChar char="●"/>
            </a:pPr>
            <a:r>
              <a:rPr lang="en"/>
              <a:t>This is a 27% increase from 2020</a:t>
            </a:r>
            <a:endParaRPr/>
          </a:p>
          <a:p>
            <a:pPr marL="457200" lvl="0" indent="-368300" algn="l" rtl="0">
              <a:spcBef>
                <a:spcPts val="1000"/>
              </a:spcBef>
              <a:spcAft>
                <a:spcPts val="1000"/>
              </a:spcAft>
              <a:buSzPts val="2200"/>
              <a:buChar char="●"/>
            </a:pPr>
            <a:r>
              <a:rPr lang="en"/>
              <a:t>As Microsoft successfully integrates ChatGPT and launches Bing 2.0, organizations must be ready to meet donors who are testing/moving to their new the search engine of choice.</a:t>
            </a:r>
            <a:endParaRPr/>
          </a:p>
        </p:txBody>
      </p:sp>
      <p:sp>
        <p:nvSpPr>
          <p:cNvPr id="290" name="Google Shape;290;p39"/>
          <p:cNvSpPr txBox="1">
            <a:spLocks noGrp="1"/>
          </p:cNvSpPr>
          <p:nvPr>
            <p:ph type="title"/>
          </p:nvPr>
        </p:nvSpPr>
        <p:spPr>
          <a:xfrm>
            <a:off x="1835375" y="1206000"/>
            <a:ext cx="9735600" cy="1477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34% of organizations use bing for remarketing / retargeting?</a:t>
            </a:r>
            <a:endParaRPr/>
          </a:p>
        </p:txBody>
      </p:sp>
      <p:pic>
        <p:nvPicPr>
          <p:cNvPr id="291" name="Google Shape;291;p39"/>
          <p:cNvPicPr preferRelativeResize="0"/>
          <p:nvPr/>
        </p:nvPicPr>
        <p:blipFill>
          <a:blip r:embed="rId4">
            <a:alphaModFix/>
          </a:blip>
          <a:stretch>
            <a:fillRect/>
          </a:stretch>
        </p:blipFill>
        <p:spPr>
          <a:xfrm>
            <a:off x="2200550" y="6122225"/>
            <a:ext cx="3547025" cy="2112950"/>
          </a:xfrm>
          <a:prstGeom prst="rect">
            <a:avLst/>
          </a:prstGeom>
          <a:noFill/>
          <a:ln>
            <a:noFill/>
          </a:ln>
        </p:spPr>
      </p:pic>
      <p:pic>
        <p:nvPicPr>
          <p:cNvPr id="292" name="Google Shape;292;p39"/>
          <p:cNvPicPr preferRelativeResize="0"/>
          <p:nvPr/>
        </p:nvPicPr>
        <p:blipFill rotWithShape="1">
          <a:blip r:embed="rId5">
            <a:alphaModFix/>
          </a:blip>
          <a:srcRect l="658" r="28529"/>
          <a:stretch/>
        </p:blipFill>
        <p:spPr>
          <a:xfrm>
            <a:off x="10677525" y="2898500"/>
            <a:ext cx="7610401" cy="58960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sp>
        <p:nvSpPr>
          <p:cNvPr id="297" name="Google Shape;297;p40"/>
          <p:cNvSpPr txBox="1">
            <a:spLocks noGrp="1"/>
          </p:cNvSpPr>
          <p:nvPr>
            <p:ph type="body" idx="1"/>
          </p:nvPr>
        </p:nvSpPr>
        <p:spPr>
          <a:xfrm>
            <a:off x="1835375" y="3064800"/>
            <a:ext cx="13415100" cy="4812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There are many different ways to attract and utilize influencers within your digital strategy, such as:</a:t>
            </a:r>
            <a:endParaRPr/>
          </a:p>
          <a:p>
            <a:pPr marL="457200" lvl="0" indent="-368300" algn="l" rtl="0">
              <a:spcBef>
                <a:spcPts val="1000"/>
              </a:spcBef>
              <a:spcAft>
                <a:spcPts val="0"/>
              </a:spcAft>
              <a:buSzPts val="2200"/>
              <a:buChar char="●"/>
            </a:pPr>
            <a:r>
              <a:rPr lang="en"/>
              <a:t>An ambassador for your organization,</a:t>
            </a:r>
            <a:endParaRPr/>
          </a:p>
          <a:p>
            <a:pPr marL="457200" lvl="0" indent="-368300" algn="l" rtl="0">
              <a:spcBef>
                <a:spcPts val="1000"/>
              </a:spcBef>
              <a:spcAft>
                <a:spcPts val="0"/>
              </a:spcAft>
              <a:buSzPts val="2200"/>
              <a:buChar char="●"/>
            </a:pPr>
            <a:r>
              <a:rPr lang="en"/>
              <a:t>Social media collaboration between your organization and the influencer,</a:t>
            </a:r>
            <a:endParaRPr/>
          </a:p>
          <a:p>
            <a:pPr marL="457200" lvl="0" indent="-368300" algn="l" rtl="0">
              <a:spcBef>
                <a:spcPts val="1000"/>
              </a:spcBef>
              <a:spcAft>
                <a:spcPts val="0"/>
              </a:spcAft>
              <a:buSzPts val="2200"/>
              <a:buChar char="●"/>
            </a:pPr>
            <a:r>
              <a:rPr lang="en"/>
              <a:t>Social media takeover where the influencer is in charge of your social media accounts for a period of time, and</a:t>
            </a:r>
            <a:endParaRPr/>
          </a:p>
          <a:p>
            <a:pPr marL="457200" lvl="0" indent="-368300" algn="l" rtl="0">
              <a:spcBef>
                <a:spcPts val="1000"/>
              </a:spcBef>
              <a:spcAft>
                <a:spcPts val="1000"/>
              </a:spcAft>
              <a:buSzPts val="2200"/>
              <a:buChar char="●"/>
            </a:pPr>
            <a:r>
              <a:rPr lang="en"/>
              <a:t>E-gamers / online personalities can help fundraise through live streams</a:t>
            </a:r>
            <a:br>
              <a:rPr lang="en"/>
            </a:br>
            <a:r>
              <a:rPr lang="en"/>
              <a:t>or e-gaming tournaments</a:t>
            </a:r>
            <a:endParaRPr/>
          </a:p>
        </p:txBody>
      </p:sp>
      <p:sp>
        <p:nvSpPr>
          <p:cNvPr id="298" name="Google Shape;298;p40"/>
          <p:cNvSpPr txBox="1">
            <a:spLocks noGrp="1"/>
          </p:cNvSpPr>
          <p:nvPr>
            <p:ph type="title"/>
          </p:nvPr>
        </p:nvSpPr>
        <p:spPr>
          <a:xfrm>
            <a:off x="1835375" y="1206000"/>
            <a:ext cx="15109800" cy="1477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49% of organizations plan to focus more</a:t>
            </a:r>
            <a:br>
              <a:rPr lang="en"/>
            </a:br>
            <a:r>
              <a:rPr lang="en"/>
              <a:t>on influencers in 2023</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txBox="1">
            <a:spLocks noGrp="1"/>
          </p:cNvSpPr>
          <p:nvPr>
            <p:ph type="body" idx="3"/>
          </p:nvPr>
        </p:nvSpPr>
        <p:spPr>
          <a:xfrm>
            <a:off x="8544825" y="6988451"/>
            <a:ext cx="3651600" cy="4590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a:t>Chief Partnership Officer, Fundraise Up</a:t>
            </a:r>
            <a:endParaRPr/>
          </a:p>
        </p:txBody>
      </p:sp>
      <p:sp>
        <p:nvSpPr>
          <p:cNvPr id="166" name="Google Shape;166;p23"/>
          <p:cNvSpPr txBox="1">
            <a:spLocks noGrp="1"/>
          </p:cNvSpPr>
          <p:nvPr>
            <p:ph type="title"/>
          </p:nvPr>
        </p:nvSpPr>
        <p:spPr>
          <a:xfrm>
            <a:off x="1835375" y="1206000"/>
            <a:ext cx="5654400" cy="3985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Today’s speakers</a:t>
            </a:r>
            <a:endParaRPr/>
          </a:p>
        </p:txBody>
      </p:sp>
      <p:pic>
        <p:nvPicPr>
          <p:cNvPr id="167" name="Google Shape;167;p23"/>
          <p:cNvPicPr preferRelativeResize="0">
            <a:picLocks noGrp="1"/>
          </p:cNvPicPr>
          <p:nvPr>
            <p:ph type="pic" idx="2"/>
          </p:nvPr>
        </p:nvPicPr>
        <p:blipFill rotWithShape="1">
          <a:blip r:embed="rId3">
            <a:alphaModFix/>
          </a:blip>
          <a:srcRect/>
          <a:stretch/>
        </p:blipFill>
        <p:spPr>
          <a:xfrm>
            <a:off x="8392425" y="2027800"/>
            <a:ext cx="3804000" cy="3804000"/>
          </a:xfrm>
          <a:prstGeom prst="roundRect">
            <a:avLst>
              <a:gd name="adj" fmla="val 16667"/>
            </a:avLst>
          </a:prstGeom>
        </p:spPr>
      </p:pic>
      <p:sp>
        <p:nvSpPr>
          <p:cNvPr id="168" name="Google Shape;168;p23"/>
          <p:cNvSpPr txBox="1">
            <a:spLocks noGrp="1"/>
          </p:cNvSpPr>
          <p:nvPr>
            <p:ph type="subTitle" idx="1"/>
          </p:nvPr>
        </p:nvSpPr>
        <p:spPr>
          <a:xfrm>
            <a:off x="8544825" y="6275800"/>
            <a:ext cx="3651600" cy="4590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a:t>Salvatore Salpietro</a:t>
            </a:r>
            <a:endParaRPr/>
          </a:p>
        </p:txBody>
      </p:sp>
      <p:pic>
        <p:nvPicPr>
          <p:cNvPr id="169" name="Google Shape;169;p23"/>
          <p:cNvPicPr preferRelativeResize="0">
            <a:picLocks noGrp="1"/>
          </p:cNvPicPr>
          <p:nvPr>
            <p:ph type="pic" idx="4"/>
          </p:nvPr>
        </p:nvPicPr>
        <p:blipFill rotWithShape="1">
          <a:blip r:embed="rId4">
            <a:alphaModFix/>
          </a:blip>
          <a:srcRect t="288" b="288"/>
          <a:stretch/>
        </p:blipFill>
        <p:spPr>
          <a:xfrm>
            <a:off x="13145972" y="2027800"/>
            <a:ext cx="3804000" cy="3804000"/>
          </a:xfrm>
          <a:prstGeom prst="roundRect">
            <a:avLst>
              <a:gd name="adj" fmla="val 16667"/>
            </a:avLst>
          </a:prstGeom>
        </p:spPr>
      </p:pic>
      <p:sp>
        <p:nvSpPr>
          <p:cNvPr id="170" name="Google Shape;170;p23"/>
          <p:cNvSpPr txBox="1">
            <a:spLocks noGrp="1"/>
          </p:cNvSpPr>
          <p:nvPr>
            <p:ph type="subTitle" idx="5"/>
          </p:nvPr>
        </p:nvSpPr>
        <p:spPr>
          <a:xfrm>
            <a:off x="13298372" y="6275800"/>
            <a:ext cx="3651600" cy="4590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a:t>Mike Johnston</a:t>
            </a:r>
            <a:endParaRPr/>
          </a:p>
        </p:txBody>
      </p:sp>
      <p:sp>
        <p:nvSpPr>
          <p:cNvPr id="171" name="Google Shape;171;p23"/>
          <p:cNvSpPr txBox="1">
            <a:spLocks noGrp="1"/>
          </p:cNvSpPr>
          <p:nvPr>
            <p:ph type="body" idx="6"/>
          </p:nvPr>
        </p:nvSpPr>
        <p:spPr>
          <a:xfrm>
            <a:off x="13298372" y="6988451"/>
            <a:ext cx="3651600" cy="4590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a:t>Founder &amp; President,</a:t>
            </a:r>
            <a:br>
              <a:rPr lang="en"/>
            </a:br>
            <a:r>
              <a:rPr lang="en"/>
              <a:t>hjc</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2"/>
        <p:cNvGrpSpPr/>
        <p:nvPr/>
      </p:nvGrpSpPr>
      <p:grpSpPr>
        <a:xfrm>
          <a:off x="0" y="0"/>
          <a:ext cx="0" cy="0"/>
          <a:chOff x="0" y="0"/>
          <a:chExt cx="0" cy="0"/>
        </a:xfrm>
      </p:grpSpPr>
      <p:sp>
        <p:nvSpPr>
          <p:cNvPr id="303" name="Google Shape;303;p41"/>
          <p:cNvSpPr txBox="1">
            <a:spLocks noGrp="1"/>
          </p:cNvSpPr>
          <p:nvPr>
            <p:ph type="body" idx="1"/>
          </p:nvPr>
        </p:nvSpPr>
        <p:spPr>
          <a:xfrm>
            <a:off x="1835375" y="3803400"/>
            <a:ext cx="7856700" cy="2958000"/>
          </a:xfrm>
          <a:prstGeom prst="rect">
            <a:avLst/>
          </a:prstGeom>
        </p:spPr>
        <p:txBody>
          <a:bodyPr spcFirstLastPara="1" wrap="square" lIns="0" tIns="0" rIns="0" bIns="0" anchor="t" anchorCtr="0">
            <a:spAutoFit/>
          </a:bodyPr>
          <a:lstStyle/>
          <a:p>
            <a:pPr marL="457200" lvl="0" indent="-368300" algn="l" rtl="0">
              <a:spcBef>
                <a:spcPts val="0"/>
              </a:spcBef>
              <a:spcAft>
                <a:spcPts val="0"/>
              </a:spcAft>
              <a:buSzPts val="2200"/>
              <a:buChar char="●"/>
            </a:pPr>
            <a:r>
              <a:rPr lang="en"/>
              <a:t>Organizations are planning an average digital spend of 52% while</a:t>
            </a:r>
            <a:endParaRPr/>
          </a:p>
          <a:p>
            <a:pPr marL="457200" lvl="0" indent="-368300" algn="l" rtl="0">
              <a:spcBef>
                <a:spcPts val="1000"/>
              </a:spcBef>
              <a:spcAft>
                <a:spcPts val="0"/>
              </a:spcAft>
              <a:buSzPts val="2200"/>
              <a:buChar char="●"/>
            </a:pPr>
            <a:r>
              <a:rPr lang="en"/>
              <a:t>in 2020 it was 40%</a:t>
            </a:r>
            <a:endParaRPr/>
          </a:p>
          <a:p>
            <a:pPr marL="457200" lvl="0" indent="-368300" algn="l" rtl="0">
              <a:spcBef>
                <a:spcPts val="1000"/>
              </a:spcBef>
              <a:spcAft>
                <a:spcPts val="1000"/>
              </a:spcAft>
              <a:buSzPts val="2200"/>
              <a:buChar char="●"/>
            </a:pPr>
            <a:r>
              <a:rPr lang="en"/>
              <a:t>Let’s remembers - The organizations who answered are skewed more to a digital bent (and this was an online survey)</a:t>
            </a:r>
            <a:endParaRPr/>
          </a:p>
        </p:txBody>
      </p:sp>
      <p:sp>
        <p:nvSpPr>
          <p:cNvPr id="304" name="Google Shape;304;p41"/>
          <p:cNvSpPr txBox="1">
            <a:spLocks noGrp="1"/>
          </p:cNvSpPr>
          <p:nvPr>
            <p:ph type="title"/>
          </p:nvPr>
        </p:nvSpPr>
        <p:spPr>
          <a:xfrm>
            <a:off x="1835375" y="1206000"/>
            <a:ext cx="7856700" cy="2216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Overall fundraising budget earmarked for digital spend in 2023</a:t>
            </a:r>
            <a:endParaRPr/>
          </a:p>
        </p:txBody>
      </p:sp>
      <p:sp>
        <p:nvSpPr>
          <p:cNvPr id="305" name="Google Shape;305;p41"/>
          <p:cNvSpPr txBox="1"/>
          <p:nvPr/>
        </p:nvSpPr>
        <p:spPr>
          <a:xfrm>
            <a:off x="12142700" y="3317675"/>
            <a:ext cx="4878300" cy="3148200"/>
          </a:xfrm>
          <a:prstGeom prst="rect">
            <a:avLst/>
          </a:prstGeom>
          <a:noFill/>
          <a:ln>
            <a:noFill/>
          </a:ln>
        </p:spPr>
        <p:txBody>
          <a:bodyPr spcFirstLastPara="1" wrap="square" lIns="186925" tIns="186925" rIns="186925" bIns="186925" anchor="t" anchorCtr="0">
            <a:spAutoFit/>
          </a:bodyPr>
          <a:lstStyle/>
          <a:p>
            <a:pPr marL="0" lvl="0" indent="0" algn="ctr" rtl="0">
              <a:spcBef>
                <a:spcPts val="0"/>
              </a:spcBef>
              <a:spcAft>
                <a:spcPts val="0"/>
              </a:spcAft>
              <a:buNone/>
            </a:pPr>
            <a:r>
              <a:rPr lang="en" sz="18000" b="1">
                <a:solidFill>
                  <a:srgbClr val="FFFFFF"/>
                </a:solidFill>
                <a:latin typeface="Sora"/>
                <a:ea typeface="Sora"/>
                <a:cs typeface="Sora"/>
                <a:sym typeface="Sora"/>
              </a:rPr>
              <a:t>12%</a:t>
            </a:r>
            <a:endParaRPr sz="18000" b="1">
              <a:solidFill>
                <a:srgbClr val="FFFFFF"/>
              </a:solidFill>
              <a:latin typeface="Sora"/>
              <a:ea typeface="Sora"/>
              <a:cs typeface="Sora"/>
              <a:sym typeface="Sora"/>
            </a:endParaRPr>
          </a:p>
        </p:txBody>
      </p:sp>
      <p:sp>
        <p:nvSpPr>
          <p:cNvPr id="306" name="Google Shape;306;p41"/>
          <p:cNvSpPr/>
          <p:nvPr/>
        </p:nvSpPr>
        <p:spPr>
          <a:xfrm>
            <a:off x="11319825" y="3998050"/>
            <a:ext cx="822900" cy="1702200"/>
          </a:xfrm>
          <a:prstGeom prst="upArrow">
            <a:avLst>
              <a:gd name="adj1" fmla="val 53970"/>
              <a:gd name="adj2" fmla="val 82144"/>
            </a:avLst>
          </a:prstGeom>
          <a:solidFill>
            <a:srgbClr val="FFFFFF"/>
          </a:solidFill>
          <a:ln>
            <a:noFill/>
          </a:ln>
        </p:spPr>
        <p:txBody>
          <a:bodyPr spcFirstLastPara="1" wrap="square" lIns="186925" tIns="186925" rIns="186925" bIns="186925" anchor="ctr" anchorCtr="0">
            <a:noAutofit/>
          </a:bodyPr>
          <a:lstStyle/>
          <a:p>
            <a:pPr marL="0" lvl="0" indent="0" algn="l" rtl="0">
              <a:spcBef>
                <a:spcPts val="0"/>
              </a:spcBef>
              <a:spcAft>
                <a:spcPts val="0"/>
              </a:spcAft>
              <a:buNone/>
            </a:pPr>
            <a:endParaRPr sz="29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2"/>
          <p:cNvSpPr txBox="1">
            <a:spLocks noGrp="1"/>
          </p:cNvSpPr>
          <p:nvPr>
            <p:ph type="body" idx="1"/>
          </p:nvPr>
        </p:nvSpPr>
        <p:spPr>
          <a:xfrm>
            <a:off x="1835375" y="3064800"/>
            <a:ext cx="12788700" cy="4857900"/>
          </a:xfrm>
          <a:prstGeom prst="rect">
            <a:avLst/>
          </a:prstGeom>
        </p:spPr>
        <p:txBody>
          <a:bodyPr spcFirstLastPara="1" wrap="square" lIns="0" tIns="0" rIns="0" bIns="0" anchor="t" anchorCtr="0">
            <a:noAutofit/>
          </a:bodyPr>
          <a:lstStyle/>
          <a:p>
            <a:pPr marL="457200" lvl="0" indent="-368300" algn="l" rtl="0">
              <a:spcBef>
                <a:spcPts val="0"/>
              </a:spcBef>
              <a:spcAft>
                <a:spcPts val="0"/>
              </a:spcAft>
              <a:buSzPts val="2200"/>
              <a:buChar char="●"/>
            </a:pPr>
            <a:r>
              <a:rPr lang="en"/>
              <a:t>12% in 2020’s digital outlook report</a:t>
            </a:r>
            <a:endParaRPr/>
          </a:p>
          <a:p>
            <a:pPr marL="0" lvl="0" indent="0" algn="l" rtl="0">
              <a:spcBef>
                <a:spcPts val="1000"/>
              </a:spcBef>
              <a:spcAft>
                <a:spcPts val="0"/>
              </a:spcAft>
              <a:buClr>
                <a:schemeClr val="dk1"/>
              </a:buClr>
              <a:buSzPts val="1100"/>
              <a:buFont typeface="Arial"/>
              <a:buNone/>
            </a:pPr>
            <a:r>
              <a:rPr lang="en" b="1"/>
              <a:t>Inbound Marketing Method:</a:t>
            </a:r>
            <a:endParaRPr b="1"/>
          </a:p>
          <a:p>
            <a:pPr marL="457200" lvl="0" indent="-368300" algn="l" rtl="0">
              <a:spcBef>
                <a:spcPts val="1000"/>
              </a:spcBef>
              <a:spcAft>
                <a:spcPts val="0"/>
              </a:spcAft>
              <a:buSzPts val="2200"/>
              <a:buChar char="●"/>
            </a:pPr>
            <a:r>
              <a:rPr lang="en"/>
              <a:t>Attract with blogs, search engine optimization (SEO), link building, keywords, and social media presence</a:t>
            </a:r>
            <a:endParaRPr/>
          </a:p>
          <a:p>
            <a:pPr marL="457200" lvl="0" indent="-368300" algn="l" rtl="0">
              <a:spcBef>
                <a:spcPts val="1000"/>
              </a:spcBef>
              <a:spcAft>
                <a:spcPts val="0"/>
              </a:spcAft>
              <a:buSzPts val="2200"/>
              <a:buChar char="●"/>
            </a:pPr>
            <a:r>
              <a:rPr lang="en"/>
              <a:t>Convert with forms, a call-to-action, and a landing page</a:t>
            </a:r>
            <a:endParaRPr/>
          </a:p>
          <a:p>
            <a:pPr marL="457200" lvl="0" indent="-368300" algn="l" rtl="0">
              <a:spcBef>
                <a:spcPts val="1000"/>
              </a:spcBef>
              <a:spcAft>
                <a:spcPts val="0"/>
              </a:spcAft>
              <a:buSzPts val="2200"/>
              <a:buChar char="●"/>
            </a:pPr>
            <a:r>
              <a:rPr lang="en"/>
              <a:t>Close with CRM, email, and workflows</a:t>
            </a:r>
            <a:endParaRPr/>
          </a:p>
          <a:p>
            <a:pPr marL="457200" lvl="0" indent="-368300" algn="l" rtl="0">
              <a:spcBef>
                <a:spcPts val="1000"/>
              </a:spcBef>
              <a:spcAft>
                <a:spcPts val="0"/>
              </a:spcAft>
              <a:buSzPts val="2200"/>
              <a:buChar char="●"/>
            </a:pPr>
            <a:r>
              <a:rPr lang="en"/>
              <a:t>Delight with surveys, social listening, and S.M.A.R.T content (specific, measurable, actionable, realistic, timely).</a:t>
            </a:r>
            <a:endParaRPr/>
          </a:p>
          <a:p>
            <a:pPr marL="0" lvl="0" indent="0" algn="l" rtl="0">
              <a:spcBef>
                <a:spcPts val="1000"/>
              </a:spcBef>
              <a:spcAft>
                <a:spcPts val="0"/>
              </a:spcAft>
              <a:buClr>
                <a:schemeClr val="dk1"/>
              </a:buClr>
              <a:buSzPts val="1100"/>
              <a:buFont typeface="Arial"/>
              <a:buNone/>
            </a:pPr>
            <a:endParaRPr/>
          </a:p>
          <a:p>
            <a:pPr marL="0" lvl="0" indent="0" algn="l" rtl="0">
              <a:spcBef>
                <a:spcPts val="1200"/>
              </a:spcBef>
              <a:spcAft>
                <a:spcPts val="1200"/>
              </a:spcAft>
              <a:buNone/>
            </a:pPr>
            <a:endParaRPr/>
          </a:p>
        </p:txBody>
      </p:sp>
      <p:sp>
        <p:nvSpPr>
          <p:cNvPr id="312" name="Google Shape;312;p42"/>
          <p:cNvSpPr txBox="1">
            <a:spLocks noGrp="1"/>
          </p:cNvSpPr>
          <p:nvPr>
            <p:ph type="title"/>
          </p:nvPr>
        </p:nvSpPr>
        <p:spPr>
          <a:xfrm>
            <a:off x="1835375" y="1206000"/>
            <a:ext cx="12945300" cy="1477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44% of nonprofits use inbound marketing for their lead generation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3"/>
          <p:cNvSpPr txBox="1">
            <a:spLocks noGrp="1"/>
          </p:cNvSpPr>
          <p:nvPr>
            <p:ph type="body" idx="1"/>
          </p:nvPr>
        </p:nvSpPr>
        <p:spPr>
          <a:xfrm>
            <a:off x="1835375" y="3064800"/>
            <a:ext cx="12788700" cy="4857900"/>
          </a:xfrm>
          <a:prstGeom prst="rect">
            <a:avLst/>
          </a:prstGeom>
        </p:spPr>
        <p:txBody>
          <a:bodyPr spcFirstLastPara="1" wrap="square" lIns="0" tIns="0" rIns="0" bIns="0" anchor="t" anchorCtr="0">
            <a:noAutofit/>
          </a:bodyPr>
          <a:lstStyle/>
          <a:p>
            <a:pPr marL="457200" lvl="0" indent="-368300" algn="l" rtl="0">
              <a:spcBef>
                <a:spcPts val="0"/>
              </a:spcBef>
              <a:spcAft>
                <a:spcPts val="0"/>
              </a:spcAft>
              <a:buSzPts val="2200"/>
              <a:buChar char="●"/>
            </a:pPr>
            <a:r>
              <a:rPr lang="en"/>
              <a:t>Decide what your strategy is: growth or maximizing net revenue</a:t>
            </a:r>
            <a:endParaRPr/>
          </a:p>
          <a:p>
            <a:pPr marL="457200" lvl="0" indent="-368300" algn="l" rtl="0">
              <a:spcBef>
                <a:spcPts val="1000"/>
              </a:spcBef>
              <a:spcAft>
                <a:spcPts val="0"/>
              </a:spcAft>
              <a:buSzPts val="2200"/>
              <a:buChar char="●"/>
            </a:pPr>
            <a:r>
              <a:rPr lang="en"/>
              <a:t>Strategy is not just splitting it down the middle: avoid the story of King Solomon</a:t>
            </a:r>
            <a:endParaRPr/>
          </a:p>
          <a:p>
            <a:pPr marL="457200" lvl="0" indent="-368300" algn="l" rtl="0">
              <a:spcBef>
                <a:spcPts val="1000"/>
              </a:spcBef>
              <a:spcAft>
                <a:spcPts val="0"/>
              </a:spcAft>
              <a:buSzPts val="2200"/>
              <a:buChar char="●"/>
            </a:pPr>
            <a:r>
              <a:rPr lang="en"/>
              <a:t>Make sure you have empirical, statistical and tactical reasons</a:t>
            </a:r>
            <a:endParaRPr/>
          </a:p>
          <a:p>
            <a:pPr marL="457200" lvl="0" indent="-368300" algn="l" rtl="0">
              <a:spcBef>
                <a:spcPts val="1000"/>
              </a:spcBef>
              <a:spcAft>
                <a:spcPts val="1000"/>
              </a:spcAft>
              <a:buSzPts val="2200"/>
              <a:buChar char="●"/>
            </a:pPr>
            <a:r>
              <a:rPr lang="en"/>
              <a:t>for your spending in each of the two areas</a:t>
            </a:r>
            <a:endParaRPr/>
          </a:p>
        </p:txBody>
      </p:sp>
      <p:sp>
        <p:nvSpPr>
          <p:cNvPr id="318" name="Google Shape;318;p43"/>
          <p:cNvSpPr txBox="1">
            <a:spLocks noGrp="1"/>
          </p:cNvSpPr>
          <p:nvPr>
            <p:ph type="title"/>
          </p:nvPr>
        </p:nvSpPr>
        <p:spPr>
          <a:xfrm>
            <a:off x="1835375" y="1206000"/>
            <a:ext cx="12945300" cy="1477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Digital acquisition &amp; retention strategies split in half</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4"/>
          <p:cNvSpPr txBox="1">
            <a:spLocks noGrp="1"/>
          </p:cNvSpPr>
          <p:nvPr>
            <p:ph type="body" idx="1"/>
          </p:nvPr>
        </p:nvSpPr>
        <p:spPr>
          <a:xfrm>
            <a:off x="1835375" y="3803400"/>
            <a:ext cx="8496000" cy="305190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2600"/>
              <a:t>Organizations claimed they had an average renewal rate of 56%</a:t>
            </a:r>
            <a:endParaRPr sz="2600"/>
          </a:p>
          <a:p>
            <a:pPr marL="0" lvl="0" indent="0" algn="l" rtl="0">
              <a:spcBef>
                <a:spcPts val="1600"/>
              </a:spcBef>
              <a:spcAft>
                <a:spcPts val="0"/>
              </a:spcAft>
              <a:buClr>
                <a:schemeClr val="dk1"/>
              </a:buClr>
              <a:buSzPts val="1100"/>
              <a:buFont typeface="Arial"/>
              <a:buNone/>
            </a:pPr>
            <a:r>
              <a:rPr lang="en" sz="2600" b="1"/>
              <a:t>2022 M+R Report</a:t>
            </a:r>
            <a:r>
              <a:rPr lang="en" sz="2600"/>
              <a:t> </a:t>
            </a:r>
            <a:endParaRPr sz="2600"/>
          </a:p>
          <a:p>
            <a:pPr marL="457200" lvl="0" indent="-368300" algn="l" rtl="0">
              <a:spcBef>
                <a:spcPts val="1600"/>
              </a:spcBef>
              <a:spcAft>
                <a:spcPts val="0"/>
              </a:spcAft>
              <a:buSzPts val="2200"/>
              <a:buChar char="●"/>
            </a:pPr>
            <a:r>
              <a:rPr lang="en" sz="2600"/>
              <a:t>First time gift = 23% </a:t>
            </a:r>
            <a:endParaRPr sz="2600"/>
          </a:p>
          <a:p>
            <a:pPr marL="457200" lvl="0" indent="-368300" algn="l" rtl="0">
              <a:spcBef>
                <a:spcPts val="0"/>
              </a:spcBef>
              <a:spcAft>
                <a:spcPts val="0"/>
              </a:spcAft>
              <a:buSzPts val="2200"/>
              <a:buChar char="●"/>
            </a:pPr>
            <a:r>
              <a:rPr lang="en" sz="2600"/>
              <a:t>Repeat donors = 60%</a:t>
            </a:r>
            <a:endParaRPr sz="2600"/>
          </a:p>
        </p:txBody>
      </p:sp>
      <p:sp>
        <p:nvSpPr>
          <p:cNvPr id="324" name="Google Shape;324;p44"/>
          <p:cNvSpPr txBox="1">
            <a:spLocks noGrp="1"/>
          </p:cNvSpPr>
          <p:nvPr>
            <p:ph type="title"/>
          </p:nvPr>
        </p:nvSpPr>
        <p:spPr>
          <a:xfrm>
            <a:off x="1835375" y="1206000"/>
            <a:ext cx="7480800" cy="2216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What is your renewal rate for one-time digital donors?</a:t>
            </a:r>
            <a:endParaRPr/>
          </a:p>
        </p:txBody>
      </p:sp>
      <p:pic>
        <p:nvPicPr>
          <p:cNvPr id="325" name="Google Shape;325;p44"/>
          <p:cNvPicPr preferRelativeResize="0"/>
          <p:nvPr/>
        </p:nvPicPr>
        <p:blipFill rotWithShape="1">
          <a:blip r:embed="rId3">
            <a:alphaModFix/>
          </a:blip>
          <a:srcRect l="15394" r="15387"/>
          <a:stretch/>
        </p:blipFill>
        <p:spPr>
          <a:xfrm>
            <a:off x="11152125" y="-22175"/>
            <a:ext cx="7135800" cy="1030933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5"/>
          <p:cNvSpPr txBox="1">
            <a:spLocks noGrp="1"/>
          </p:cNvSpPr>
          <p:nvPr>
            <p:ph type="body" idx="1"/>
          </p:nvPr>
        </p:nvSpPr>
        <p:spPr>
          <a:xfrm>
            <a:off x="1835375" y="3064800"/>
            <a:ext cx="8496000" cy="4747500"/>
          </a:xfrm>
          <a:prstGeom prst="rect">
            <a:avLst/>
          </a:prstGeom>
        </p:spPr>
        <p:txBody>
          <a:bodyPr spcFirstLastPara="1" wrap="square" lIns="0" tIns="0" rIns="0" bIns="0" anchor="t" anchorCtr="0">
            <a:spAutoFit/>
          </a:bodyPr>
          <a:lstStyle/>
          <a:p>
            <a:pPr marL="457200" lvl="0" indent="-368300" algn="l" rtl="0">
              <a:lnSpc>
                <a:spcPct val="115000"/>
              </a:lnSpc>
              <a:spcBef>
                <a:spcPts val="0"/>
              </a:spcBef>
              <a:spcAft>
                <a:spcPts val="0"/>
              </a:spcAft>
              <a:buSzPts val="2200"/>
              <a:buChar char="●"/>
            </a:pPr>
            <a:r>
              <a:rPr lang="en" sz="2600"/>
              <a:t>Social media reigns supreme for a 48% increase overall budget in 2023</a:t>
            </a:r>
            <a:endParaRPr sz="2600"/>
          </a:p>
          <a:p>
            <a:pPr marL="457200" lvl="0" indent="-368300" algn="l" rtl="0">
              <a:lnSpc>
                <a:spcPct val="115000"/>
              </a:lnSpc>
              <a:spcBef>
                <a:spcPts val="0"/>
              </a:spcBef>
              <a:spcAft>
                <a:spcPts val="0"/>
              </a:spcAft>
              <a:buSzPts val="2200"/>
              <a:buChar char="●"/>
            </a:pPr>
            <a:r>
              <a:rPr lang="en" sz="2600"/>
              <a:t>Email is still important at 34%</a:t>
            </a:r>
            <a:endParaRPr sz="2600"/>
          </a:p>
          <a:p>
            <a:pPr marL="457200" lvl="0" indent="-368300" algn="l" rtl="0">
              <a:lnSpc>
                <a:spcPct val="115000"/>
              </a:lnSpc>
              <a:spcBef>
                <a:spcPts val="0"/>
              </a:spcBef>
              <a:spcAft>
                <a:spcPts val="0"/>
              </a:spcAft>
              <a:buSzPts val="2200"/>
              <a:buChar char="●"/>
            </a:pPr>
            <a:r>
              <a:rPr lang="en" sz="2600"/>
              <a:t>Organizations plan to increase their Telemarketing approach by 30%</a:t>
            </a:r>
            <a:endParaRPr sz="2600"/>
          </a:p>
          <a:p>
            <a:pPr marL="457200" lvl="0" indent="-368300" algn="l" rtl="0">
              <a:lnSpc>
                <a:spcPct val="115000"/>
              </a:lnSpc>
              <a:spcBef>
                <a:spcPts val="0"/>
              </a:spcBef>
              <a:spcAft>
                <a:spcPts val="0"/>
              </a:spcAft>
              <a:buSzPts val="2200"/>
              <a:buChar char="●"/>
            </a:pPr>
            <a:r>
              <a:rPr lang="en" sz="2600"/>
              <a:t>Organizations are planning a digital</a:t>
            </a:r>
            <a:endParaRPr sz="2600"/>
          </a:p>
          <a:p>
            <a:pPr marL="457200" lvl="0" indent="-368300" algn="l" rtl="0">
              <a:lnSpc>
                <a:spcPct val="115000"/>
              </a:lnSpc>
              <a:spcBef>
                <a:spcPts val="0"/>
              </a:spcBef>
              <a:spcAft>
                <a:spcPts val="0"/>
              </a:spcAft>
              <a:buSzPts val="2200"/>
              <a:buChar char="●"/>
            </a:pPr>
            <a:r>
              <a:rPr lang="en" sz="2600"/>
              <a:t>and offline approach in 2023</a:t>
            </a:r>
            <a:endParaRPr sz="2600"/>
          </a:p>
          <a:p>
            <a:pPr marL="0" lvl="0" indent="0" algn="l" rtl="0">
              <a:lnSpc>
                <a:spcPct val="115000"/>
              </a:lnSpc>
              <a:spcBef>
                <a:spcPts val="1600"/>
              </a:spcBef>
              <a:spcAft>
                <a:spcPts val="1600"/>
              </a:spcAft>
              <a:buNone/>
            </a:pPr>
            <a:r>
              <a:rPr lang="en" sz="2600"/>
              <a:t>A charity - making $150,000/month - cut off from Facebook fundraising because one document had</a:t>
            </a:r>
            <a:br>
              <a:rPr lang="en" sz="2600"/>
            </a:br>
            <a:r>
              <a:rPr lang="en" sz="2600"/>
              <a:t>a different address than another from an office move.</a:t>
            </a:r>
            <a:endParaRPr sz="2600"/>
          </a:p>
        </p:txBody>
      </p:sp>
      <p:sp>
        <p:nvSpPr>
          <p:cNvPr id="331" name="Google Shape;331;p45"/>
          <p:cNvSpPr txBox="1">
            <a:spLocks noGrp="1"/>
          </p:cNvSpPr>
          <p:nvPr>
            <p:ph type="title"/>
          </p:nvPr>
        </p:nvSpPr>
        <p:spPr>
          <a:xfrm>
            <a:off x="1835375" y="1206000"/>
            <a:ext cx="7543500" cy="147780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a:t>Omnichannel approach</a:t>
            </a:r>
            <a:endParaRPr/>
          </a:p>
          <a:p>
            <a:pPr marL="0" lvl="0" indent="0" algn="l" rtl="0">
              <a:spcBef>
                <a:spcPts val="0"/>
              </a:spcBef>
              <a:spcAft>
                <a:spcPts val="0"/>
              </a:spcAft>
              <a:buNone/>
            </a:pPr>
            <a:r>
              <a:rPr lang="en"/>
              <a:t>in 2023</a:t>
            </a:r>
            <a:endParaRPr/>
          </a:p>
        </p:txBody>
      </p:sp>
      <p:pic>
        <p:nvPicPr>
          <p:cNvPr id="332" name="Google Shape;332;p45"/>
          <p:cNvPicPr preferRelativeResize="0"/>
          <p:nvPr/>
        </p:nvPicPr>
        <p:blipFill rotWithShape="1">
          <a:blip r:embed="rId3">
            <a:alphaModFix/>
          </a:blip>
          <a:srcRect l="37153" r="28065"/>
          <a:stretch/>
        </p:blipFill>
        <p:spPr>
          <a:xfrm>
            <a:off x="11152125" y="-22175"/>
            <a:ext cx="7135800" cy="1030933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6"/>
        <p:cNvGrpSpPr/>
        <p:nvPr/>
      </p:nvGrpSpPr>
      <p:grpSpPr>
        <a:xfrm>
          <a:off x="0" y="0"/>
          <a:ext cx="0" cy="0"/>
          <a:chOff x="0" y="0"/>
          <a:chExt cx="0" cy="0"/>
        </a:xfrm>
      </p:grpSpPr>
      <p:sp>
        <p:nvSpPr>
          <p:cNvPr id="337" name="Google Shape;337;p46"/>
          <p:cNvSpPr txBox="1">
            <a:spLocks noGrp="1"/>
          </p:cNvSpPr>
          <p:nvPr>
            <p:ph type="body" idx="1"/>
          </p:nvPr>
        </p:nvSpPr>
        <p:spPr>
          <a:xfrm>
            <a:off x="1835375" y="2325900"/>
            <a:ext cx="7856700" cy="4219200"/>
          </a:xfrm>
          <a:prstGeom prst="rect">
            <a:avLst/>
          </a:prstGeom>
        </p:spPr>
        <p:txBody>
          <a:bodyPr spcFirstLastPara="1" wrap="square" lIns="0" tIns="0" rIns="0" bIns="0" anchor="t" anchorCtr="0">
            <a:spAutoFit/>
          </a:bodyPr>
          <a:lstStyle/>
          <a:p>
            <a:pPr marL="457200" lvl="0" indent="-368300" algn="l" rtl="0">
              <a:spcBef>
                <a:spcPts val="0"/>
              </a:spcBef>
              <a:spcAft>
                <a:spcPts val="0"/>
              </a:spcAft>
              <a:buSzPts val="2200"/>
              <a:buChar char="●"/>
            </a:pPr>
            <a:r>
              <a:rPr lang="en"/>
              <a:t>Data hygiene is as important as ever</a:t>
            </a:r>
            <a:endParaRPr/>
          </a:p>
          <a:p>
            <a:pPr marL="457200" lvl="0" indent="-368300" algn="l" rtl="0">
              <a:spcBef>
                <a:spcPts val="1000"/>
              </a:spcBef>
              <a:spcAft>
                <a:spcPts val="0"/>
              </a:spcAft>
              <a:buSzPts val="2200"/>
              <a:buChar char="●"/>
            </a:pPr>
            <a:r>
              <a:rPr lang="en"/>
              <a:t>Use third party email validation services such as:</a:t>
            </a:r>
            <a:endParaRPr/>
          </a:p>
          <a:p>
            <a:pPr marL="914400" lvl="1" indent="-381000" algn="l" rtl="0">
              <a:spcBef>
                <a:spcPts val="1000"/>
              </a:spcBef>
              <a:spcAft>
                <a:spcPts val="0"/>
              </a:spcAft>
              <a:buSzPts val="2400"/>
              <a:buChar char="○"/>
            </a:pPr>
            <a:r>
              <a:rPr lang="en" sz="2400"/>
              <a:t>MailFlow</a:t>
            </a:r>
            <a:endParaRPr sz="2400"/>
          </a:p>
          <a:p>
            <a:pPr marL="914400" lvl="1" indent="-381000" algn="l" rtl="0">
              <a:spcBef>
                <a:spcPts val="1000"/>
              </a:spcBef>
              <a:spcAft>
                <a:spcPts val="0"/>
              </a:spcAft>
              <a:buSzPts val="2400"/>
              <a:buChar char="○"/>
            </a:pPr>
            <a:r>
              <a:rPr lang="en" sz="2400"/>
              <a:t>Mail Tester</a:t>
            </a:r>
            <a:endParaRPr sz="2400"/>
          </a:p>
          <a:p>
            <a:pPr marL="914400" lvl="1" indent="-381000" algn="l" rtl="0">
              <a:spcBef>
                <a:spcPts val="1000"/>
              </a:spcBef>
              <a:spcAft>
                <a:spcPts val="0"/>
              </a:spcAft>
              <a:buSzPts val="2400"/>
              <a:buChar char="○"/>
            </a:pPr>
            <a:r>
              <a:rPr lang="en" sz="2400"/>
              <a:t>Spamhaus</a:t>
            </a:r>
            <a:endParaRPr sz="2400"/>
          </a:p>
          <a:p>
            <a:pPr marL="914400" lvl="1" indent="-381000" algn="l" rtl="0">
              <a:spcBef>
                <a:spcPts val="1000"/>
              </a:spcBef>
              <a:spcAft>
                <a:spcPts val="0"/>
              </a:spcAft>
              <a:buSzPts val="2400"/>
              <a:buChar char="○"/>
            </a:pPr>
            <a:r>
              <a:rPr lang="en" sz="2400"/>
              <a:t>CheckMX</a:t>
            </a:r>
            <a:endParaRPr sz="2400"/>
          </a:p>
          <a:p>
            <a:pPr marL="914400" lvl="1" indent="-381000" algn="l" rtl="0">
              <a:spcBef>
                <a:spcPts val="1000"/>
              </a:spcBef>
              <a:spcAft>
                <a:spcPts val="1000"/>
              </a:spcAft>
              <a:buSzPts val="2400"/>
              <a:buChar char="○"/>
            </a:pPr>
            <a:r>
              <a:rPr lang="en" sz="2400"/>
              <a:t>Sender Score</a:t>
            </a:r>
            <a:endParaRPr sz="2400"/>
          </a:p>
        </p:txBody>
      </p:sp>
      <p:sp>
        <p:nvSpPr>
          <p:cNvPr id="338" name="Google Shape;338;p46"/>
          <p:cNvSpPr txBox="1">
            <a:spLocks noGrp="1"/>
          </p:cNvSpPr>
          <p:nvPr>
            <p:ph type="title"/>
          </p:nvPr>
        </p:nvSpPr>
        <p:spPr>
          <a:xfrm>
            <a:off x="1835375" y="1206000"/>
            <a:ext cx="9735600" cy="738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Improving email deliverability</a:t>
            </a:r>
            <a:endParaRPr/>
          </a:p>
        </p:txBody>
      </p:sp>
      <p:pic>
        <p:nvPicPr>
          <p:cNvPr id="339" name="Google Shape;339;p46"/>
          <p:cNvPicPr preferRelativeResize="0"/>
          <p:nvPr/>
        </p:nvPicPr>
        <p:blipFill rotWithShape="1">
          <a:blip r:embed="rId4">
            <a:alphaModFix/>
          </a:blip>
          <a:srcRect l="658" r="28524"/>
          <a:stretch/>
        </p:blipFill>
        <p:spPr>
          <a:xfrm>
            <a:off x="10677525" y="2498125"/>
            <a:ext cx="7610401" cy="58960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3"/>
        <p:cNvGrpSpPr/>
        <p:nvPr/>
      </p:nvGrpSpPr>
      <p:grpSpPr>
        <a:xfrm>
          <a:off x="0" y="0"/>
          <a:ext cx="0" cy="0"/>
          <a:chOff x="0" y="0"/>
          <a:chExt cx="0" cy="0"/>
        </a:xfrm>
      </p:grpSpPr>
      <p:sp>
        <p:nvSpPr>
          <p:cNvPr id="344" name="Google Shape;344;p47"/>
          <p:cNvSpPr txBox="1">
            <a:spLocks noGrp="1"/>
          </p:cNvSpPr>
          <p:nvPr>
            <p:ph type="body" idx="1"/>
          </p:nvPr>
        </p:nvSpPr>
        <p:spPr>
          <a:xfrm>
            <a:off x="1835375" y="4542300"/>
            <a:ext cx="6901500" cy="2165700"/>
          </a:xfrm>
          <a:prstGeom prst="rect">
            <a:avLst/>
          </a:prstGeom>
        </p:spPr>
        <p:txBody>
          <a:bodyPr spcFirstLastPara="1" wrap="square" lIns="0" tIns="0" rIns="0" bIns="0" anchor="t" anchorCtr="0">
            <a:spAutoFit/>
          </a:bodyPr>
          <a:lstStyle/>
          <a:p>
            <a:pPr marL="457200" lvl="0" indent="-368300" algn="l" rtl="0">
              <a:spcBef>
                <a:spcPts val="0"/>
              </a:spcBef>
              <a:spcAft>
                <a:spcPts val="0"/>
              </a:spcAft>
              <a:buSzPts val="2200"/>
              <a:buChar char="●"/>
            </a:pPr>
            <a:r>
              <a:rPr lang="en"/>
              <a:t>Talent wars</a:t>
            </a:r>
            <a:endParaRPr/>
          </a:p>
          <a:p>
            <a:pPr marL="457200" lvl="0" indent="-368300" algn="l" rtl="0">
              <a:spcBef>
                <a:spcPts val="1000"/>
              </a:spcBef>
              <a:spcAft>
                <a:spcPts val="0"/>
              </a:spcAft>
              <a:buSzPts val="2200"/>
              <a:buChar char="●"/>
            </a:pPr>
            <a:r>
              <a:rPr lang="en"/>
              <a:t>Technology proliferation</a:t>
            </a:r>
            <a:endParaRPr/>
          </a:p>
          <a:p>
            <a:pPr marL="457200" lvl="0" indent="-368300" algn="l" rtl="0">
              <a:spcBef>
                <a:spcPts val="1000"/>
              </a:spcBef>
              <a:spcAft>
                <a:spcPts val="0"/>
              </a:spcAft>
              <a:buSzPts val="2200"/>
              <a:buChar char="●"/>
            </a:pPr>
            <a:r>
              <a:rPr lang="en"/>
              <a:t>Lack of investment for digital</a:t>
            </a:r>
            <a:endParaRPr/>
          </a:p>
          <a:p>
            <a:pPr marL="457200" lvl="0" indent="-368300" algn="l" rtl="0">
              <a:spcBef>
                <a:spcPts val="1000"/>
              </a:spcBef>
              <a:spcAft>
                <a:spcPts val="1000"/>
              </a:spcAft>
              <a:buSzPts val="2200"/>
              <a:buChar char="●"/>
            </a:pPr>
            <a:r>
              <a:rPr lang="en"/>
              <a:t>AI &amp; Machine Learning</a:t>
            </a:r>
            <a:endParaRPr/>
          </a:p>
        </p:txBody>
      </p:sp>
      <p:sp>
        <p:nvSpPr>
          <p:cNvPr id="345" name="Google Shape;345;p47"/>
          <p:cNvSpPr txBox="1">
            <a:spLocks noGrp="1"/>
          </p:cNvSpPr>
          <p:nvPr>
            <p:ph type="title"/>
          </p:nvPr>
        </p:nvSpPr>
        <p:spPr>
          <a:xfrm>
            <a:off x="1835375" y="1206000"/>
            <a:ext cx="7746900" cy="2955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What influences do you think will have the biggest impact on your digital in 2023 &amp; beyond?</a:t>
            </a:r>
            <a:endParaRPr/>
          </a:p>
        </p:txBody>
      </p:sp>
      <p:pic>
        <p:nvPicPr>
          <p:cNvPr id="346" name="Google Shape;346;p47"/>
          <p:cNvPicPr preferRelativeResize="0"/>
          <p:nvPr/>
        </p:nvPicPr>
        <p:blipFill rotWithShape="1">
          <a:blip r:embed="rId4">
            <a:alphaModFix/>
          </a:blip>
          <a:srcRect r="29188"/>
          <a:stretch/>
        </p:blipFill>
        <p:spPr>
          <a:xfrm>
            <a:off x="10677525" y="2538375"/>
            <a:ext cx="7610401" cy="58960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0"/>
        <p:cNvGrpSpPr/>
        <p:nvPr/>
      </p:nvGrpSpPr>
      <p:grpSpPr>
        <a:xfrm>
          <a:off x="0" y="0"/>
          <a:ext cx="0" cy="0"/>
          <a:chOff x="0" y="0"/>
          <a:chExt cx="0" cy="0"/>
        </a:xfrm>
      </p:grpSpPr>
      <p:sp>
        <p:nvSpPr>
          <p:cNvPr id="351" name="Google Shape;351;p48"/>
          <p:cNvSpPr txBox="1">
            <a:spLocks noGrp="1"/>
          </p:cNvSpPr>
          <p:nvPr>
            <p:ph type="body" idx="1"/>
          </p:nvPr>
        </p:nvSpPr>
        <p:spPr>
          <a:xfrm>
            <a:off x="1835375" y="3064800"/>
            <a:ext cx="12788700" cy="4857900"/>
          </a:xfrm>
          <a:prstGeom prst="rect">
            <a:avLst/>
          </a:prstGeom>
        </p:spPr>
        <p:txBody>
          <a:bodyPr spcFirstLastPara="1" wrap="square" lIns="0" tIns="0" rIns="0" bIns="0" anchor="t" anchorCtr="0">
            <a:noAutofit/>
          </a:bodyPr>
          <a:lstStyle/>
          <a:p>
            <a:pPr marL="457200" lvl="0" indent="-368300" algn="l" rtl="0">
              <a:spcBef>
                <a:spcPts val="0"/>
              </a:spcBef>
              <a:spcAft>
                <a:spcPts val="0"/>
              </a:spcAft>
              <a:buSzPts val="2200"/>
              <a:buChar char="●"/>
            </a:pPr>
            <a:r>
              <a:rPr lang="en"/>
              <a:t>People matter - even with digital - find improved ways to find them AND</a:t>
            </a:r>
            <a:br>
              <a:rPr lang="en"/>
            </a:br>
            <a:r>
              <a:rPr lang="en"/>
              <a:t>to keep them</a:t>
            </a:r>
            <a:endParaRPr/>
          </a:p>
          <a:p>
            <a:pPr marL="457200" lvl="0" indent="-368300" algn="l" rtl="0">
              <a:spcBef>
                <a:spcPts val="1000"/>
              </a:spcBef>
              <a:spcAft>
                <a:spcPts val="0"/>
              </a:spcAft>
              <a:buSzPts val="2200"/>
              <a:buChar char="●"/>
            </a:pPr>
            <a:r>
              <a:rPr lang="en"/>
              <a:t>Limited resources means carefully planning on what to spend on: strategy needs to tie to spending decisions (grown, retain, etc.)</a:t>
            </a:r>
            <a:endParaRPr/>
          </a:p>
          <a:p>
            <a:pPr marL="457200" lvl="0" indent="-368300" algn="l" rtl="0">
              <a:spcBef>
                <a:spcPts val="1000"/>
              </a:spcBef>
              <a:spcAft>
                <a:spcPts val="0"/>
              </a:spcAft>
              <a:buSzPts val="2200"/>
              <a:buChar char="●"/>
            </a:pPr>
            <a:r>
              <a:rPr lang="en"/>
              <a:t>New thing appear quickly in digital: Bing, Venmo, Crypto. Be ready for what’s next</a:t>
            </a:r>
            <a:endParaRPr/>
          </a:p>
          <a:p>
            <a:pPr marL="457200" lvl="0" indent="-368300" algn="l" rtl="0">
              <a:spcBef>
                <a:spcPts val="1000"/>
              </a:spcBef>
              <a:spcAft>
                <a:spcPts val="1000"/>
              </a:spcAft>
              <a:buSzPts val="2200"/>
              <a:buChar char="●"/>
            </a:pPr>
            <a:r>
              <a:rPr lang="en"/>
              <a:t>Don’t leave money on the digital table: Google Grants</a:t>
            </a:r>
            <a:endParaRPr/>
          </a:p>
        </p:txBody>
      </p:sp>
      <p:sp>
        <p:nvSpPr>
          <p:cNvPr id="352" name="Google Shape;352;p48"/>
          <p:cNvSpPr txBox="1">
            <a:spLocks noGrp="1"/>
          </p:cNvSpPr>
          <p:nvPr>
            <p:ph type="title"/>
          </p:nvPr>
        </p:nvSpPr>
        <p:spPr>
          <a:xfrm>
            <a:off x="1835375" y="1206000"/>
            <a:ext cx="12945300" cy="1477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Are there any keys to unlocking digital’s potential?</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9"/>
          <p:cNvSpPr txBox="1">
            <a:spLocks noGrp="1"/>
          </p:cNvSpPr>
          <p:nvPr>
            <p:ph type="title"/>
          </p:nvPr>
        </p:nvSpPr>
        <p:spPr>
          <a:xfrm>
            <a:off x="1835375" y="2674675"/>
            <a:ext cx="15109500" cy="4632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Questions?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0"/>
          <p:cNvSpPr txBox="1">
            <a:spLocks noGrp="1"/>
          </p:cNvSpPr>
          <p:nvPr>
            <p:ph type="ctrTitle"/>
          </p:nvPr>
        </p:nvSpPr>
        <p:spPr>
          <a:xfrm>
            <a:off x="1835375" y="4404600"/>
            <a:ext cx="15109800" cy="1477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Thank you!</a:t>
            </a:r>
            <a:endParaRPr/>
          </a:p>
        </p:txBody>
      </p:sp>
      <p:sp>
        <p:nvSpPr>
          <p:cNvPr id="363" name="Google Shape;363;p50"/>
          <p:cNvSpPr txBox="1"/>
          <p:nvPr/>
        </p:nvSpPr>
        <p:spPr>
          <a:xfrm>
            <a:off x="1835525" y="6359825"/>
            <a:ext cx="9540600" cy="1853100"/>
          </a:xfrm>
          <a:prstGeom prst="rect">
            <a:avLst/>
          </a:prstGeom>
          <a:noFill/>
          <a:ln>
            <a:noFill/>
          </a:ln>
        </p:spPr>
        <p:txBody>
          <a:bodyPr spcFirstLastPara="1" wrap="square" lIns="0" tIns="0" rIns="0" bIns="0" anchor="t" anchorCtr="0">
            <a:noAutofit/>
          </a:bodyPr>
          <a:lstStyle/>
          <a:p>
            <a:pPr marL="0" lvl="0" indent="0" algn="l" rtl="0">
              <a:lnSpc>
                <a:spcPct val="140000"/>
              </a:lnSpc>
              <a:spcBef>
                <a:spcPts val="0"/>
              </a:spcBef>
              <a:spcAft>
                <a:spcPts val="0"/>
              </a:spcAft>
              <a:buNone/>
            </a:pPr>
            <a:r>
              <a:rPr lang="en" sz="4000">
                <a:solidFill>
                  <a:srgbClr val="FFFFFF"/>
                </a:solidFill>
                <a:latin typeface="Inter SemiBold"/>
                <a:ea typeface="Inter SemiBold"/>
                <a:cs typeface="Inter SemiBold"/>
                <a:sym typeface="Inter SemiBold"/>
              </a:rPr>
              <a:t>Please visit us at Booth 619 to continue the conversation.</a:t>
            </a:r>
            <a:endParaRPr sz="4000">
              <a:solidFill>
                <a:srgbClr val="FFFFFF"/>
              </a:solidFill>
              <a:latin typeface="Inter SemiBold"/>
              <a:ea typeface="Inter SemiBold"/>
              <a:cs typeface="Inter SemiBold"/>
              <a:sym typeface="Inter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4"/>
          <p:cNvSpPr txBox="1">
            <a:spLocks noGrp="1"/>
          </p:cNvSpPr>
          <p:nvPr>
            <p:ph type="title"/>
          </p:nvPr>
        </p:nvSpPr>
        <p:spPr>
          <a:xfrm>
            <a:off x="1835375" y="1206000"/>
            <a:ext cx="15109800" cy="99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2015-2020</a:t>
            </a:r>
            <a:endParaRPr/>
          </a:p>
        </p:txBody>
      </p:sp>
      <p:sp>
        <p:nvSpPr>
          <p:cNvPr id="177" name="Google Shape;177;p24"/>
          <p:cNvSpPr txBox="1">
            <a:spLocks noGrp="1"/>
          </p:cNvSpPr>
          <p:nvPr>
            <p:ph type="body" idx="1"/>
          </p:nvPr>
        </p:nvSpPr>
        <p:spPr>
          <a:xfrm>
            <a:off x="1835400" y="2557250"/>
            <a:ext cx="15109800" cy="5460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a:t>DigitalOutlookReport.com</a:t>
            </a:r>
            <a:endParaRPr/>
          </a:p>
        </p:txBody>
      </p:sp>
      <p:pic>
        <p:nvPicPr>
          <p:cNvPr id="178" name="Google Shape;178;p24"/>
          <p:cNvPicPr preferRelativeResize="0"/>
          <p:nvPr/>
        </p:nvPicPr>
        <p:blipFill rotWithShape="1">
          <a:blip r:embed="rId3">
            <a:alphaModFix/>
          </a:blip>
          <a:srcRect l="1854"/>
          <a:stretch/>
        </p:blipFill>
        <p:spPr>
          <a:xfrm>
            <a:off x="1770850" y="4001275"/>
            <a:ext cx="2258497" cy="2950955"/>
          </a:xfrm>
          <a:prstGeom prst="rect">
            <a:avLst/>
          </a:prstGeom>
          <a:noFill/>
          <a:ln>
            <a:noFill/>
          </a:ln>
        </p:spPr>
      </p:pic>
      <p:pic>
        <p:nvPicPr>
          <p:cNvPr id="179" name="Google Shape;179;p24"/>
          <p:cNvPicPr preferRelativeResize="0"/>
          <p:nvPr/>
        </p:nvPicPr>
        <p:blipFill rotWithShape="1">
          <a:blip r:embed="rId4">
            <a:alphaModFix/>
          </a:blip>
          <a:srcRect t="724"/>
          <a:stretch/>
        </p:blipFill>
        <p:spPr>
          <a:xfrm>
            <a:off x="4291908" y="4001275"/>
            <a:ext cx="2308223" cy="2950955"/>
          </a:xfrm>
          <a:prstGeom prst="rect">
            <a:avLst/>
          </a:prstGeom>
          <a:noFill/>
          <a:ln>
            <a:noFill/>
          </a:ln>
        </p:spPr>
      </p:pic>
      <p:pic>
        <p:nvPicPr>
          <p:cNvPr id="180" name="Google Shape;180;p24"/>
          <p:cNvPicPr preferRelativeResize="0"/>
          <p:nvPr/>
        </p:nvPicPr>
        <p:blipFill>
          <a:blip r:embed="rId5">
            <a:alphaModFix/>
          </a:blip>
          <a:stretch>
            <a:fillRect/>
          </a:stretch>
        </p:blipFill>
        <p:spPr>
          <a:xfrm>
            <a:off x="6862692" y="4001275"/>
            <a:ext cx="2307579" cy="2950955"/>
          </a:xfrm>
          <a:prstGeom prst="rect">
            <a:avLst/>
          </a:prstGeom>
          <a:noFill/>
          <a:ln>
            <a:noFill/>
          </a:ln>
        </p:spPr>
      </p:pic>
      <p:pic>
        <p:nvPicPr>
          <p:cNvPr id="181" name="Google Shape;181;p24"/>
          <p:cNvPicPr preferRelativeResize="0"/>
          <p:nvPr/>
        </p:nvPicPr>
        <p:blipFill>
          <a:blip r:embed="rId6">
            <a:alphaModFix/>
          </a:blip>
          <a:stretch>
            <a:fillRect/>
          </a:stretch>
        </p:blipFill>
        <p:spPr>
          <a:xfrm>
            <a:off x="9432831" y="4001275"/>
            <a:ext cx="2307566" cy="2947992"/>
          </a:xfrm>
          <a:prstGeom prst="rect">
            <a:avLst/>
          </a:prstGeom>
          <a:noFill/>
          <a:ln>
            <a:noFill/>
          </a:ln>
        </p:spPr>
      </p:pic>
      <p:pic>
        <p:nvPicPr>
          <p:cNvPr id="182" name="Google Shape;182;p24"/>
          <p:cNvPicPr preferRelativeResize="0"/>
          <p:nvPr/>
        </p:nvPicPr>
        <p:blipFill>
          <a:blip r:embed="rId7">
            <a:alphaModFix/>
          </a:blip>
          <a:stretch>
            <a:fillRect/>
          </a:stretch>
        </p:blipFill>
        <p:spPr>
          <a:xfrm>
            <a:off x="12002958" y="4001275"/>
            <a:ext cx="2307566" cy="2947992"/>
          </a:xfrm>
          <a:prstGeom prst="rect">
            <a:avLst/>
          </a:prstGeom>
          <a:noFill/>
          <a:ln>
            <a:noFill/>
          </a:ln>
        </p:spPr>
      </p:pic>
      <p:pic>
        <p:nvPicPr>
          <p:cNvPr id="183" name="Google Shape;183;p24"/>
          <p:cNvPicPr preferRelativeResize="0"/>
          <p:nvPr/>
        </p:nvPicPr>
        <p:blipFill>
          <a:blip r:embed="rId8">
            <a:alphaModFix/>
          </a:blip>
          <a:stretch>
            <a:fillRect/>
          </a:stretch>
        </p:blipFill>
        <p:spPr>
          <a:xfrm>
            <a:off x="14573085" y="4001275"/>
            <a:ext cx="2307565" cy="29479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txBox="1">
            <a:spLocks noGrp="1"/>
          </p:cNvSpPr>
          <p:nvPr>
            <p:ph type="body" idx="1"/>
          </p:nvPr>
        </p:nvSpPr>
        <p:spPr>
          <a:xfrm>
            <a:off x="1835375" y="3064800"/>
            <a:ext cx="7308600" cy="5356200"/>
          </a:xfrm>
          <a:prstGeom prst="rect">
            <a:avLst/>
          </a:prstGeom>
        </p:spPr>
        <p:txBody>
          <a:bodyPr spcFirstLastPara="1" wrap="square" lIns="0" tIns="0" rIns="0" bIns="0" anchor="t" anchorCtr="0">
            <a:noAutofit/>
          </a:bodyPr>
          <a:lstStyle/>
          <a:p>
            <a:pPr marL="457200" lvl="0" indent="-368300" algn="l" rtl="0">
              <a:spcBef>
                <a:spcPts val="0"/>
              </a:spcBef>
              <a:spcAft>
                <a:spcPts val="0"/>
              </a:spcAft>
              <a:buSzPts val="2200"/>
              <a:buChar char="●"/>
            </a:pPr>
            <a:r>
              <a:rPr lang="en"/>
              <a:t>54.17% in 2020’s digital outlook</a:t>
            </a:r>
            <a:br>
              <a:rPr lang="en"/>
            </a:br>
            <a:r>
              <a:rPr lang="en"/>
              <a:t>report</a:t>
            </a:r>
            <a:endParaRPr/>
          </a:p>
          <a:p>
            <a:pPr marL="457200" lvl="0" indent="-368300" algn="l" rtl="0">
              <a:spcBef>
                <a:spcPts val="0"/>
              </a:spcBef>
              <a:spcAft>
                <a:spcPts val="0"/>
              </a:spcAft>
              <a:buSzPts val="2200"/>
              <a:buChar char="●"/>
            </a:pPr>
            <a:r>
              <a:rPr lang="en"/>
              <a:t>We’re now seeing digital become</a:t>
            </a:r>
            <a:br>
              <a:rPr lang="en"/>
            </a:br>
            <a:r>
              <a:rPr lang="en"/>
              <a:t>a focal point within organizations</a:t>
            </a:r>
            <a:endParaRPr/>
          </a:p>
          <a:p>
            <a:pPr marL="0" lvl="0" indent="0" algn="l" rtl="0">
              <a:spcBef>
                <a:spcPts val="1200"/>
              </a:spcBef>
              <a:spcAft>
                <a:spcPts val="0"/>
              </a:spcAft>
              <a:buClr>
                <a:schemeClr val="dk1"/>
              </a:buClr>
              <a:buSzPts val="1100"/>
              <a:buFont typeface="Arial"/>
              <a:buNone/>
            </a:pPr>
            <a:r>
              <a:rPr lang="en" b="1"/>
              <a:t>However</a:t>
            </a:r>
            <a:endParaRPr b="1"/>
          </a:p>
          <a:p>
            <a:pPr marL="457200" lvl="0" indent="-368300" algn="l" rtl="0">
              <a:spcBef>
                <a:spcPts val="1200"/>
              </a:spcBef>
              <a:spcAft>
                <a:spcPts val="0"/>
              </a:spcAft>
              <a:buSzPts val="2200"/>
              <a:buChar char="●"/>
            </a:pPr>
            <a:r>
              <a:rPr lang="en"/>
              <a:t>12.31% of organizations have</a:t>
            </a:r>
            <a:br>
              <a:rPr lang="en"/>
            </a:br>
            <a:r>
              <a:rPr lang="en"/>
              <a:t>no one person solely dedicated</a:t>
            </a:r>
            <a:br>
              <a:rPr lang="en"/>
            </a:br>
            <a:r>
              <a:rPr lang="en"/>
              <a:t>to online/digital</a:t>
            </a:r>
            <a:endParaRPr/>
          </a:p>
          <a:p>
            <a:pPr marL="0" lvl="0" indent="0" algn="l" rtl="0">
              <a:spcBef>
                <a:spcPts val="1200"/>
              </a:spcBef>
              <a:spcAft>
                <a:spcPts val="1200"/>
              </a:spcAft>
              <a:buNone/>
            </a:pPr>
            <a:endParaRPr/>
          </a:p>
        </p:txBody>
      </p:sp>
      <p:sp>
        <p:nvSpPr>
          <p:cNvPr id="189" name="Google Shape;189;p25"/>
          <p:cNvSpPr txBox="1">
            <a:spLocks noGrp="1"/>
          </p:cNvSpPr>
          <p:nvPr>
            <p:ph type="title"/>
          </p:nvPr>
        </p:nvSpPr>
        <p:spPr>
          <a:xfrm>
            <a:off x="1835375" y="1206000"/>
            <a:ext cx="15090300" cy="1477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4800"/>
              <a:t>80% of organizations have staff dedicated solely to online/digital strategy</a:t>
            </a:r>
            <a:endParaRPr sz="4800"/>
          </a:p>
        </p:txBody>
      </p:sp>
      <p:pic>
        <p:nvPicPr>
          <p:cNvPr id="190" name="Google Shape;190;p25"/>
          <p:cNvPicPr preferRelativeResize="0"/>
          <p:nvPr/>
        </p:nvPicPr>
        <p:blipFill rotWithShape="1">
          <a:blip r:embed="rId3">
            <a:alphaModFix/>
          </a:blip>
          <a:srcRect l="2722" t="1380" r="3398" b="2113"/>
          <a:stretch/>
        </p:blipFill>
        <p:spPr>
          <a:xfrm>
            <a:off x="9617200" y="3102900"/>
            <a:ext cx="7308600" cy="53153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6"/>
          <p:cNvSpPr txBox="1">
            <a:spLocks noGrp="1"/>
          </p:cNvSpPr>
          <p:nvPr>
            <p:ph type="body" idx="1"/>
          </p:nvPr>
        </p:nvSpPr>
        <p:spPr>
          <a:xfrm>
            <a:off x="1835375" y="3803400"/>
            <a:ext cx="15109800" cy="4812600"/>
          </a:xfrm>
          <a:prstGeom prst="rect">
            <a:avLst/>
          </a:prstGeom>
        </p:spPr>
        <p:txBody>
          <a:bodyPr spcFirstLastPara="1" wrap="square" lIns="0" tIns="0" rIns="0" bIns="0" anchor="t" anchorCtr="0">
            <a:noAutofit/>
          </a:bodyPr>
          <a:lstStyle/>
          <a:p>
            <a:pPr marL="457200" lvl="0" indent="-368300" algn="l" rtl="0">
              <a:spcBef>
                <a:spcPts val="0"/>
              </a:spcBef>
              <a:spcAft>
                <a:spcPts val="0"/>
              </a:spcAft>
              <a:buSzPts val="2200"/>
              <a:buChar char="●"/>
            </a:pPr>
            <a:r>
              <a:rPr lang="en"/>
              <a:t>We are seeing adaptability, awareness, and a willingness to train from within</a:t>
            </a:r>
            <a:endParaRPr/>
          </a:p>
          <a:p>
            <a:pPr marL="0" lvl="0" indent="0" algn="l" rtl="0">
              <a:spcBef>
                <a:spcPts val="1200"/>
              </a:spcBef>
              <a:spcAft>
                <a:spcPts val="0"/>
              </a:spcAft>
              <a:buClr>
                <a:schemeClr val="dk1"/>
              </a:buClr>
              <a:buSzPts val="1100"/>
              <a:buFont typeface="Arial"/>
              <a:buNone/>
            </a:pPr>
            <a:r>
              <a:rPr lang="en" b="1"/>
              <a:t>Organizations who’ve lost their digital staff are exploring new ways to adapt</a:t>
            </a:r>
            <a:br>
              <a:rPr lang="en" b="1"/>
            </a:br>
            <a:r>
              <a:rPr lang="en" b="1"/>
              <a:t>by hiring:</a:t>
            </a:r>
            <a:endParaRPr b="1"/>
          </a:p>
          <a:p>
            <a:pPr marL="457200" lvl="0" indent="-368300" algn="l" rtl="0">
              <a:spcBef>
                <a:spcPts val="1200"/>
              </a:spcBef>
              <a:spcAft>
                <a:spcPts val="0"/>
              </a:spcAft>
              <a:buSzPts val="2200"/>
              <a:buChar char="●"/>
            </a:pPr>
            <a:r>
              <a:rPr lang="en"/>
              <a:t>Acquiring </a:t>
            </a:r>
            <a:r>
              <a:rPr lang="en" b="1"/>
              <a:t>proven nonprofit digital workers</a:t>
            </a:r>
            <a:r>
              <a:rPr lang="en"/>
              <a:t> as the talent wars heat up (35.38%),</a:t>
            </a:r>
            <a:endParaRPr/>
          </a:p>
          <a:p>
            <a:pPr marL="457200" lvl="0" indent="-368300" algn="l" rtl="0">
              <a:spcBef>
                <a:spcPts val="0"/>
              </a:spcBef>
              <a:spcAft>
                <a:spcPts val="0"/>
              </a:spcAft>
              <a:buSzPts val="2200"/>
              <a:buChar char="●"/>
            </a:pPr>
            <a:r>
              <a:rPr lang="en" b="1"/>
              <a:t>Volunteers</a:t>
            </a:r>
            <a:r>
              <a:rPr lang="en"/>
              <a:t> who become staff (24.62%),</a:t>
            </a:r>
            <a:endParaRPr/>
          </a:p>
          <a:p>
            <a:pPr marL="457200" lvl="0" indent="-368300" algn="l" rtl="0">
              <a:spcBef>
                <a:spcPts val="0"/>
              </a:spcBef>
              <a:spcAft>
                <a:spcPts val="0"/>
              </a:spcAft>
              <a:buSzPts val="2200"/>
              <a:buChar char="●"/>
            </a:pPr>
            <a:r>
              <a:rPr lang="en" b="1"/>
              <a:t>Proven digital workers</a:t>
            </a:r>
            <a:r>
              <a:rPr lang="en"/>
              <a:t> hired from the commercial sector (24.62%), and</a:t>
            </a:r>
            <a:endParaRPr/>
          </a:p>
          <a:p>
            <a:pPr marL="457200" lvl="0" indent="-368300" algn="l" rtl="0">
              <a:spcBef>
                <a:spcPts val="0"/>
              </a:spcBef>
              <a:spcAft>
                <a:spcPts val="0"/>
              </a:spcAft>
              <a:buSzPts val="2200"/>
              <a:buChar char="●"/>
            </a:pPr>
            <a:r>
              <a:rPr lang="en" b="1"/>
              <a:t>New graduates</a:t>
            </a:r>
            <a:r>
              <a:rPr lang="en"/>
              <a:t> from universities and colleges (21.54%).</a:t>
            </a:r>
            <a:endParaRPr/>
          </a:p>
        </p:txBody>
      </p:sp>
      <p:sp>
        <p:nvSpPr>
          <p:cNvPr id="196" name="Google Shape;196;p26"/>
          <p:cNvSpPr txBox="1">
            <a:spLocks noGrp="1"/>
          </p:cNvSpPr>
          <p:nvPr>
            <p:ph type="title"/>
          </p:nvPr>
        </p:nvSpPr>
        <p:spPr>
          <a:xfrm>
            <a:off x="1835375" y="1206000"/>
            <a:ext cx="15109800" cy="2216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4800"/>
              <a:t>45% of organizations claim the entry point of their digital staff consists of existing staff who added on new digital skills</a:t>
            </a:r>
            <a:endParaRPr sz="4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7"/>
          <p:cNvSpPr txBox="1">
            <a:spLocks noGrp="1"/>
          </p:cNvSpPr>
          <p:nvPr>
            <p:ph type="body" idx="1"/>
          </p:nvPr>
        </p:nvSpPr>
        <p:spPr>
          <a:xfrm>
            <a:off x="1835375" y="3803400"/>
            <a:ext cx="8138400" cy="4078200"/>
          </a:xfrm>
          <a:prstGeom prst="rect">
            <a:avLst/>
          </a:prstGeom>
        </p:spPr>
        <p:txBody>
          <a:bodyPr spcFirstLastPara="1" wrap="square" lIns="0" tIns="0" rIns="0" bIns="0" anchor="t" anchorCtr="0">
            <a:noAutofit/>
          </a:bodyPr>
          <a:lstStyle/>
          <a:p>
            <a:pPr marL="0" lvl="0" indent="0" algn="l" rtl="0">
              <a:spcBef>
                <a:spcPts val="0"/>
              </a:spcBef>
              <a:spcAft>
                <a:spcPts val="1600"/>
              </a:spcAft>
              <a:buNone/>
            </a:pPr>
            <a:r>
              <a:rPr lang="en" sz="2600"/>
              <a:t>Savvy social impact organizations are building pipelines to local colleges and universities e.g. getting to know administration and professors</a:t>
            </a:r>
            <a:br>
              <a:rPr lang="en" sz="2600"/>
            </a:br>
            <a:r>
              <a:rPr lang="en" sz="2600"/>
              <a:t>so they can reach into classes and introduce our sector to near graduates.</a:t>
            </a:r>
            <a:endParaRPr sz="2600"/>
          </a:p>
        </p:txBody>
      </p:sp>
      <p:sp>
        <p:nvSpPr>
          <p:cNvPr id="202" name="Google Shape;202;p27"/>
          <p:cNvSpPr txBox="1">
            <a:spLocks noGrp="1"/>
          </p:cNvSpPr>
          <p:nvPr>
            <p:ph type="title"/>
          </p:nvPr>
        </p:nvSpPr>
        <p:spPr>
          <a:xfrm>
            <a:off x="1835375" y="1206000"/>
            <a:ext cx="8496000" cy="2216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4800"/>
              <a:t>Organizations </a:t>
            </a:r>
            <a:r>
              <a:rPr lang="en"/>
              <a:t>e</a:t>
            </a:r>
            <a:r>
              <a:rPr lang="en" sz="4800"/>
              <a:t>xperienced </a:t>
            </a:r>
            <a:r>
              <a:rPr lang="en"/>
              <a:t>a</a:t>
            </a:r>
            <a:r>
              <a:rPr lang="en" sz="4800"/>
              <a:t> ¾ </a:t>
            </a:r>
            <a:r>
              <a:rPr lang="en"/>
              <a:t>d</a:t>
            </a:r>
            <a:r>
              <a:rPr lang="en" sz="4800"/>
              <a:t>ifficulty </a:t>
            </a:r>
            <a:r>
              <a:rPr lang="en"/>
              <a:t>w</a:t>
            </a:r>
            <a:r>
              <a:rPr lang="en" sz="4800"/>
              <a:t>hen </a:t>
            </a:r>
            <a:r>
              <a:rPr lang="en"/>
              <a:t>f</a:t>
            </a:r>
            <a:r>
              <a:rPr lang="en" sz="4800"/>
              <a:t>inding &amp; </a:t>
            </a:r>
            <a:r>
              <a:rPr lang="en"/>
              <a:t>h</a:t>
            </a:r>
            <a:r>
              <a:rPr lang="en" sz="4800"/>
              <a:t>iring </a:t>
            </a:r>
            <a:r>
              <a:rPr lang="en"/>
              <a:t>d</a:t>
            </a:r>
            <a:r>
              <a:rPr lang="en" sz="4800"/>
              <a:t>igital </a:t>
            </a:r>
            <a:r>
              <a:rPr lang="en"/>
              <a:t>s</a:t>
            </a:r>
            <a:r>
              <a:rPr lang="en" sz="4800"/>
              <a:t>taff</a:t>
            </a:r>
            <a:endParaRPr sz="4800"/>
          </a:p>
        </p:txBody>
      </p:sp>
      <p:pic>
        <p:nvPicPr>
          <p:cNvPr id="203" name="Google Shape;203;p27"/>
          <p:cNvPicPr preferRelativeResize="0"/>
          <p:nvPr/>
        </p:nvPicPr>
        <p:blipFill rotWithShape="1">
          <a:blip r:embed="rId3">
            <a:alphaModFix/>
          </a:blip>
          <a:srcRect l="5780" r="48085"/>
          <a:stretch/>
        </p:blipFill>
        <p:spPr>
          <a:xfrm>
            <a:off x="11152125" y="-22175"/>
            <a:ext cx="7135800" cy="1030934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7"/>
        <p:cNvGrpSpPr/>
        <p:nvPr/>
      </p:nvGrpSpPr>
      <p:grpSpPr>
        <a:xfrm>
          <a:off x="0" y="0"/>
          <a:ext cx="0" cy="0"/>
          <a:chOff x="0" y="0"/>
          <a:chExt cx="0" cy="0"/>
        </a:xfrm>
      </p:grpSpPr>
      <p:sp>
        <p:nvSpPr>
          <p:cNvPr id="208" name="Google Shape;208;p28"/>
          <p:cNvSpPr txBox="1">
            <a:spLocks noGrp="1"/>
          </p:cNvSpPr>
          <p:nvPr>
            <p:ph type="body" idx="1"/>
          </p:nvPr>
        </p:nvSpPr>
        <p:spPr>
          <a:xfrm>
            <a:off x="1835375" y="3064800"/>
            <a:ext cx="13415100" cy="4812600"/>
          </a:xfrm>
          <a:prstGeom prst="rect">
            <a:avLst/>
          </a:prstGeom>
        </p:spPr>
        <p:txBody>
          <a:bodyPr spcFirstLastPara="1" wrap="square" lIns="0" tIns="0" rIns="0" bIns="0" anchor="t" anchorCtr="0">
            <a:noAutofit/>
          </a:bodyPr>
          <a:lstStyle/>
          <a:p>
            <a:pPr marL="457200" lvl="0" indent="-368300" algn="l" rtl="0">
              <a:spcBef>
                <a:spcPts val="0"/>
              </a:spcBef>
              <a:spcAft>
                <a:spcPts val="0"/>
              </a:spcAft>
              <a:buSzPts val="2200"/>
              <a:buChar char="●"/>
            </a:pPr>
            <a:r>
              <a:rPr lang="en"/>
              <a:t>This is not unusual and is happening in all industries</a:t>
            </a:r>
            <a:endParaRPr/>
          </a:p>
          <a:p>
            <a:pPr marL="457200" lvl="0" indent="-368300" algn="l" rtl="0">
              <a:spcBef>
                <a:spcPts val="1000"/>
              </a:spcBef>
              <a:spcAft>
                <a:spcPts val="0"/>
              </a:spcAft>
              <a:buSzPts val="2200"/>
              <a:buChar char="●"/>
            </a:pPr>
            <a:r>
              <a:rPr lang="en"/>
              <a:t>It’s hard for nonprofits to compete in staffing in the digital sector</a:t>
            </a:r>
            <a:endParaRPr/>
          </a:p>
          <a:p>
            <a:pPr marL="457200" lvl="0" indent="-368300" algn="l" rtl="0">
              <a:spcBef>
                <a:spcPts val="1000"/>
              </a:spcBef>
              <a:spcAft>
                <a:spcPts val="0"/>
              </a:spcAft>
              <a:buSzPts val="2200"/>
              <a:buChar char="●"/>
            </a:pPr>
            <a:r>
              <a:rPr lang="en"/>
              <a:t>Now is the time to push hard and get talent as major layoffs are taking place</a:t>
            </a:r>
            <a:endParaRPr/>
          </a:p>
          <a:p>
            <a:pPr marL="457200" lvl="0" indent="-368300" algn="l" rtl="0">
              <a:spcBef>
                <a:spcPts val="1000"/>
              </a:spcBef>
              <a:spcAft>
                <a:spcPts val="0"/>
              </a:spcAft>
              <a:buSzPts val="2200"/>
              <a:buChar char="●"/>
            </a:pPr>
            <a:r>
              <a:rPr lang="en"/>
              <a:t>How do you make yourself stand out and be attractive? Offer prospects what the commercial sector can’t:</a:t>
            </a:r>
            <a:endParaRPr/>
          </a:p>
          <a:p>
            <a:pPr marL="457200" lvl="0" indent="-368300" algn="l" rtl="0">
              <a:spcBef>
                <a:spcPts val="1000"/>
              </a:spcBef>
              <a:spcAft>
                <a:spcPts val="0"/>
              </a:spcAft>
              <a:buSzPts val="2200"/>
              <a:buChar char="●"/>
            </a:pPr>
            <a:r>
              <a:rPr lang="en"/>
              <a:t>7.5 hour work days</a:t>
            </a:r>
            <a:endParaRPr/>
          </a:p>
          <a:p>
            <a:pPr marL="457200" lvl="0" indent="-368300" algn="l" rtl="0">
              <a:spcBef>
                <a:spcPts val="1000"/>
              </a:spcBef>
              <a:spcAft>
                <a:spcPts val="0"/>
              </a:spcAft>
              <a:buSzPts val="2200"/>
              <a:buChar char="●"/>
            </a:pPr>
            <a:r>
              <a:rPr lang="en"/>
              <a:t>30-40 hours a week</a:t>
            </a:r>
            <a:endParaRPr/>
          </a:p>
          <a:p>
            <a:pPr marL="457200" lvl="0" indent="-368300" algn="l" rtl="0">
              <a:spcBef>
                <a:spcPts val="1000"/>
              </a:spcBef>
              <a:spcAft>
                <a:spcPts val="0"/>
              </a:spcAft>
              <a:buSzPts val="2200"/>
              <a:buChar char="●"/>
            </a:pPr>
            <a:r>
              <a:rPr lang="en"/>
              <a:t>Work virtual all around the world </a:t>
            </a:r>
            <a:endParaRPr/>
          </a:p>
          <a:p>
            <a:pPr marL="457200" lvl="0" indent="-368300" algn="l" rtl="0">
              <a:spcBef>
                <a:spcPts val="1000"/>
              </a:spcBef>
              <a:spcAft>
                <a:spcPts val="0"/>
              </a:spcAft>
              <a:buSzPts val="2200"/>
              <a:buChar char="●"/>
            </a:pPr>
            <a:r>
              <a:rPr lang="en"/>
              <a:t>Shutdown for 2 weeks during the year separate from the holidays</a:t>
            </a:r>
            <a:endParaRPr/>
          </a:p>
          <a:p>
            <a:pPr marL="457200" lvl="0" indent="-368300" algn="l" rtl="0">
              <a:spcBef>
                <a:spcPts val="1000"/>
              </a:spcBef>
              <a:spcAft>
                <a:spcPts val="1000"/>
              </a:spcAft>
              <a:buSzPts val="2200"/>
              <a:buChar char="●"/>
            </a:pPr>
            <a:r>
              <a:rPr lang="en"/>
              <a:t>Professional Development and more…</a:t>
            </a:r>
            <a:endParaRPr/>
          </a:p>
        </p:txBody>
      </p:sp>
      <p:sp>
        <p:nvSpPr>
          <p:cNvPr id="209" name="Google Shape;209;p28"/>
          <p:cNvSpPr txBox="1">
            <a:spLocks noGrp="1"/>
          </p:cNvSpPr>
          <p:nvPr>
            <p:ph type="title"/>
          </p:nvPr>
        </p:nvSpPr>
        <p:spPr>
          <a:xfrm>
            <a:off x="1835375" y="1206000"/>
            <a:ext cx="15109800" cy="1477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53% of organizations found a ¾ &amp; above difficulty to retain staff</a:t>
            </a:r>
            <a:endParaRPr sz="4800"/>
          </a:p>
        </p:txBody>
      </p:sp>
      <p:pic>
        <p:nvPicPr>
          <p:cNvPr id="210" name="Google Shape;210;p28"/>
          <p:cNvPicPr preferRelativeResize="0"/>
          <p:nvPr/>
        </p:nvPicPr>
        <p:blipFill>
          <a:blip r:embed="rId4">
            <a:alphaModFix/>
          </a:blip>
          <a:stretch>
            <a:fillRect/>
          </a:stretch>
        </p:blipFill>
        <p:spPr>
          <a:xfrm>
            <a:off x="14589675" y="6105975"/>
            <a:ext cx="2355500" cy="2355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9"/>
          <p:cNvSpPr txBox="1">
            <a:spLocks noGrp="1"/>
          </p:cNvSpPr>
          <p:nvPr>
            <p:ph type="body" idx="1"/>
          </p:nvPr>
        </p:nvSpPr>
        <p:spPr>
          <a:xfrm>
            <a:off x="1835375" y="3064800"/>
            <a:ext cx="7308600" cy="5656500"/>
          </a:xfrm>
          <a:prstGeom prst="rect">
            <a:avLst/>
          </a:prstGeom>
        </p:spPr>
        <p:txBody>
          <a:bodyPr spcFirstLastPara="1" wrap="square" lIns="0" tIns="0" rIns="0" bIns="0" anchor="t" anchorCtr="0">
            <a:noAutofit/>
          </a:bodyPr>
          <a:lstStyle/>
          <a:p>
            <a:pPr marL="457200" lvl="0" indent="-368300" algn="l" rtl="0">
              <a:spcBef>
                <a:spcPts val="0"/>
              </a:spcBef>
              <a:spcAft>
                <a:spcPts val="0"/>
              </a:spcAft>
              <a:buSzPts val="2200"/>
              <a:buChar char="●"/>
            </a:pPr>
            <a:r>
              <a:rPr lang="en" b="1"/>
              <a:t>Salary</a:t>
            </a:r>
            <a:endParaRPr b="1"/>
          </a:p>
          <a:p>
            <a:pPr marL="457200" lvl="0" indent="-368300" algn="l" rtl="0">
              <a:spcBef>
                <a:spcPts val="1000"/>
              </a:spcBef>
              <a:spcAft>
                <a:spcPts val="0"/>
              </a:spcAft>
              <a:buSzPts val="2200"/>
              <a:buChar char="●"/>
            </a:pPr>
            <a:r>
              <a:rPr lang="en" b="1"/>
              <a:t>Hybrid in-office and virtual workplace</a:t>
            </a:r>
            <a:r>
              <a:rPr lang="en"/>
              <a:t> - proves that flexible work environments is an untapped bonus to entice potential candidates</a:t>
            </a:r>
            <a:endParaRPr/>
          </a:p>
          <a:p>
            <a:pPr marL="457200" lvl="0" indent="-368300" algn="l" rtl="0">
              <a:spcBef>
                <a:spcPts val="1000"/>
              </a:spcBef>
              <a:spcAft>
                <a:spcPts val="1000"/>
              </a:spcAft>
              <a:buSzPts val="2200"/>
              <a:buChar char="●"/>
            </a:pPr>
            <a:r>
              <a:rPr lang="en"/>
              <a:t>Having a </a:t>
            </a:r>
            <a:r>
              <a:rPr lang="en" b="1"/>
              <a:t>professional development budget </a:t>
            </a:r>
            <a:r>
              <a:rPr lang="en"/>
              <a:t>shows newcomers they will grow within your organization, and current staff that they’re worth being invested in</a:t>
            </a:r>
            <a:endParaRPr/>
          </a:p>
        </p:txBody>
      </p:sp>
      <p:sp>
        <p:nvSpPr>
          <p:cNvPr id="216" name="Google Shape;216;p29"/>
          <p:cNvSpPr txBox="1">
            <a:spLocks noGrp="1"/>
          </p:cNvSpPr>
          <p:nvPr>
            <p:ph type="title"/>
          </p:nvPr>
        </p:nvSpPr>
        <p:spPr>
          <a:xfrm>
            <a:off x="1835375" y="1206000"/>
            <a:ext cx="15109800" cy="1477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What is holding organizations back when hiring &amp; retaining digital staff?</a:t>
            </a:r>
            <a:endParaRPr/>
          </a:p>
        </p:txBody>
      </p:sp>
      <p:pic>
        <p:nvPicPr>
          <p:cNvPr id="217" name="Google Shape;217;p29"/>
          <p:cNvPicPr preferRelativeResize="0"/>
          <p:nvPr/>
        </p:nvPicPr>
        <p:blipFill rotWithShape="1">
          <a:blip r:embed="rId3">
            <a:alphaModFix/>
          </a:blip>
          <a:srcRect l="1544" r="1321"/>
          <a:stretch/>
        </p:blipFill>
        <p:spPr>
          <a:xfrm>
            <a:off x="9617200" y="3112150"/>
            <a:ext cx="7308600" cy="5315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0"/>
          <p:cNvSpPr txBox="1">
            <a:spLocks noGrp="1"/>
          </p:cNvSpPr>
          <p:nvPr>
            <p:ph type="body" idx="1"/>
          </p:nvPr>
        </p:nvSpPr>
        <p:spPr>
          <a:xfrm>
            <a:off x="1835375" y="2325900"/>
            <a:ext cx="15109800" cy="1983300"/>
          </a:xfrm>
          <a:prstGeom prst="rect">
            <a:avLst/>
          </a:prstGeom>
        </p:spPr>
        <p:txBody>
          <a:bodyPr spcFirstLastPara="1" wrap="square" lIns="0" tIns="0" rIns="0" bIns="0" anchor="t" anchorCtr="0">
            <a:noAutofit/>
          </a:bodyPr>
          <a:lstStyle/>
          <a:p>
            <a:pPr marL="457200" lvl="0" indent="-368300" algn="l" rtl="0">
              <a:spcBef>
                <a:spcPts val="0"/>
              </a:spcBef>
              <a:spcAft>
                <a:spcPts val="0"/>
              </a:spcAft>
              <a:buSzPts val="2200"/>
              <a:buChar char="●"/>
            </a:pPr>
            <a:r>
              <a:rPr lang="en"/>
              <a:t>70% of the workforce actively looks for or thinks about new opportunities, and</a:t>
            </a:r>
            <a:endParaRPr/>
          </a:p>
          <a:p>
            <a:pPr marL="457200" lvl="0" indent="-368300" algn="l" rtl="0">
              <a:spcBef>
                <a:spcPts val="1000"/>
              </a:spcBef>
              <a:spcAft>
                <a:spcPts val="0"/>
              </a:spcAft>
              <a:buSzPts val="2200"/>
              <a:buChar char="●"/>
            </a:pPr>
            <a:r>
              <a:rPr lang="en"/>
              <a:t>91% of millennials expect to change jobs every three years.</a:t>
            </a:r>
            <a:endParaRPr/>
          </a:p>
          <a:p>
            <a:pPr marL="0" lvl="0" indent="0" algn="l" rtl="0">
              <a:spcBef>
                <a:spcPts val="1000"/>
              </a:spcBef>
              <a:spcAft>
                <a:spcPts val="1000"/>
              </a:spcAft>
              <a:buNone/>
            </a:pPr>
            <a:r>
              <a:rPr lang="en"/>
              <a:t>The unemployment rate is decreasing, which means the pool is getting smaller.</a:t>
            </a:r>
            <a:endParaRPr/>
          </a:p>
        </p:txBody>
      </p:sp>
      <p:sp>
        <p:nvSpPr>
          <p:cNvPr id="223" name="Google Shape;223;p30"/>
          <p:cNvSpPr txBox="1">
            <a:spLocks noGrp="1"/>
          </p:cNvSpPr>
          <p:nvPr>
            <p:ph type="title"/>
          </p:nvPr>
        </p:nvSpPr>
        <p:spPr>
          <a:xfrm>
            <a:off x="1835375" y="1206000"/>
            <a:ext cx="15109800" cy="738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It’s not just the social impact sector</a:t>
            </a:r>
            <a:endParaRPr/>
          </a:p>
        </p:txBody>
      </p:sp>
      <p:graphicFrame>
        <p:nvGraphicFramePr>
          <p:cNvPr id="224" name="Google Shape;224;p30"/>
          <p:cNvGraphicFramePr/>
          <p:nvPr/>
        </p:nvGraphicFramePr>
        <p:xfrm>
          <a:off x="1835375" y="4205802"/>
          <a:ext cx="3000000" cy="3000000"/>
        </p:xfrm>
        <a:graphic>
          <a:graphicData uri="http://schemas.openxmlformats.org/drawingml/2006/table">
            <a:tbl>
              <a:tblPr>
                <a:noFill/>
                <a:tableStyleId>{BFF57A12-DCE1-4E85-9F7A-9E67E352460D}</a:tableStyleId>
              </a:tblPr>
              <a:tblGrid>
                <a:gridCol w="7554900">
                  <a:extLst>
                    <a:ext uri="{9D8B030D-6E8A-4147-A177-3AD203B41FA5}">
                      <a16:colId xmlns:a16="http://schemas.microsoft.com/office/drawing/2014/main" val="20000"/>
                    </a:ext>
                  </a:extLst>
                </a:gridCol>
                <a:gridCol w="7554900">
                  <a:extLst>
                    <a:ext uri="{9D8B030D-6E8A-4147-A177-3AD203B41FA5}">
                      <a16:colId xmlns:a16="http://schemas.microsoft.com/office/drawing/2014/main" val="20001"/>
                    </a:ext>
                  </a:extLst>
                </a:gridCol>
              </a:tblGrid>
              <a:tr h="755850">
                <a:tc>
                  <a:txBody>
                    <a:bodyPr/>
                    <a:lstStyle/>
                    <a:p>
                      <a:pPr marL="0" lvl="0" indent="0" algn="l" rtl="0">
                        <a:lnSpc>
                          <a:spcPct val="135000"/>
                        </a:lnSpc>
                        <a:spcBef>
                          <a:spcPts val="0"/>
                        </a:spcBef>
                        <a:spcAft>
                          <a:spcPts val="0"/>
                        </a:spcAft>
                        <a:buNone/>
                      </a:pPr>
                      <a:r>
                        <a:rPr lang="en" sz="2400" b="1">
                          <a:solidFill>
                            <a:srgbClr val="FFFFFF"/>
                          </a:solidFill>
                          <a:latin typeface="Inter"/>
                          <a:ea typeface="Inter"/>
                          <a:cs typeface="Inter"/>
                          <a:sym typeface="Inter"/>
                        </a:rPr>
                        <a:t>Q1 2023</a:t>
                      </a:r>
                      <a:endParaRPr sz="2400">
                        <a:latin typeface="Inter"/>
                        <a:ea typeface="Inter"/>
                        <a:cs typeface="Inter"/>
                        <a:sym typeface="Inter"/>
                      </a:endParaRPr>
                    </a:p>
                  </a:txBody>
                  <a:tcPr marL="182850" marR="182850" marT="195050" marB="195050">
                    <a:lnL w="19050" cap="flat" cmpd="sng">
                      <a:solidFill>
                        <a:srgbClr val="8249DF"/>
                      </a:solidFill>
                      <a:prstDash val="solid"/>
                      <a:round/>
                      <a:headEnd type="none" w="sm" len="sm"/>
                      <a:tailEnd type="none" w="sm" len="sm"/>
                    </a:lnL>
                    <a:lnR w="19050" cap="flat" cmpd="sng">
                      <a:solidFill>
                        <a:srgbClr val="8249DF"/>
                      </a:solidFill>
                      <a:prstDash val="solid"/>
                      <a:round/>
                      <a:headEnd type="none" w="sm" len="sm"/>
                      <a:tailEnd type="none" w="sm" len="sm"/>
                    </a:lnR>
                    <a:lnT w="19050" cap="flat" cmpd="sng">
                      <a:solidFill>
                        <a:srgbClr val="8249DF"/>
                      </a:solidFill>
                      <a:prstDash val="solid"/>
                      <a:round/>
                      <a:headEnd type="none" w="sm" len="sm"/>
                      <a:tailEnd type="none" w="sm" len="sm"/>
                    </a:lnT>
                    <a:lnB w="19050" cap="flat" cmpd="sng">
                      <a:solidFill>
                        <a:srgbClr val="8249DF"/>
                      </a:solidFill>
                      <a:prstDash val="solid"/>
                      <a:round/>
                      <a:headEnd type="none" w="sm" len="sm"/>
                      <a:tailEnd type="none" w="sm" len="sm"/>
                    </a:lnB>
                    <a:solidFill>
                      <a:srgbClr val="8249DF"/>
                    </a:solidFill>
                  </a:tcPr>
                </a:tc>
                <a:tc>
                  <a:txBody>
                    <a:bodyPr/>
                    <a:lstStyle/>
                    <a:p>
                      <a:pPr marL="0" lvl="0" indent="0" algn="l" rtl="0">
                        <a:lnSpc>
                          <a:spcPct val="135000"/>
                        </a:lnSpc>
                        <a:spcBef>
                          <a:spcPts val="0"/>
                        </a:spcBef>
                        <a:spcAft>
                          <a:spcPts val="0"/>
                        </a:spcAft>
                        <a:buNone/>
                      </a:pPr>
                      <a:r>
                        <a:rPr lang="en" sz="2400" b="1">
                          <a:solidFill>
                            <a:srgbClr val="FFFFFF"/>
                          </a:solidFill>
                          <a:latin typeface="Inter"/>
                          <a:ea typeface="Inter"/>
                          <a:cs typeface="Inter"/>
                          <a:sym typeface="Inter"/>
                        </a:rPr>
                        <a:t>2015 - The first digital outlook report</a:t>
                      </a:r>
                      <a:endParaRPr sz="2400" b="1">
                        <a:latin typeface="Inter"/>
                        <a:ea typeface="Inter"/>
                        <a:cs typeface="Inter"/>
                        <a:sym typeface="Inter"/>
                      </a:endParaRPr>
                    </a:p>
                  </a:txBody>
                  <a:tcPr marL="182850" marR="182850" marT="195050" marB="195050">
                    <a:lnL w="19050" cap="flat" cmpd="sng">
                      <a:solidFill>
                        <a:srgbClr val="8249DF"/>
                      </a:solidFill>
                      <a:prstDash val="solid"/>
                      <a:round/>
                      <a:headEnd type="none" w="sm" len="sm"/>
                      <a:tailEnd type="none" w="sm" len="sm"/>
                    </a:lnL>
                    <a:lnR w="19050" cap="flat" cmpd="sng">
                      <a:solidFill>
                        <a:srgbClr val="8249DF"/>
                      </a:solidFill>
                      <a:prstDash val="solid"/>
                      <a:round/>
                      <a:headEnd type="none" w="sm" len="sm"/>
                      <a:tailEnd type="none" w="sm" len="sm"/>
                    </a:lnR>
                    <a:lnT w="19050" cap="flat" cmpd="sng">
                      <a:solidFill>
                        <a:srgbClr val="8249DF"/>
                      </a:solidFill>
                      <a:prstDash val="solid"/>
                      <a:round/>
                      <a:headEnd type="none" w="sm" len="sm"/>
                      <a:tailEnd type="none" w="sm" len="sm"/>
                    </a:lnT>
                    <a:lnB w="19050" cap="flat" cmpd="sng">
                      <a:solidFill>
                        <a:srgbClr val="8249DF"/>
                      </a:solidFill>
                      <a:prstDash val="solid"/>
                      <a:round/>
                      <a:headEnd type="none" w="sm" len="sm"/>
                      <a:tailEnd type="none" w="sm" len="sm"/>
                    </a:lnB>
                    <a:solidFill>
                      <a:srgbClr val="8249DF"/>
                    </a:solidFill>
                  </a:tcPr>
                </a:tc>
                <a:extLst>
                  <a:ext uri="{0D108BD9-81ED-4DB2-BD59-A6C34878D82A}">
                    <a16:rowId xmlns:a16="http://schemas.microsoft.com/office/drawing/2014/main" val="10000"/>
                  </a:ext>
                </a:extLst>
              </a:tr>
              <a:tr h="1743425">
                <a:tc>
                  <a:txBody>
                    <a:bodyPr/>
                    <a:lstStyle/>
                    <a:p>
                      <a:pPr marL="482600" lvl="0" indent="-368300" algn="l" rtl="0">
                        <a:lnSpc>
                          <a:spcPct val="135000"/>
                        </a:lnSpc>
                        <a:spcBef>
                          <a:spcPts val="0"/>
                        </a:spcBef>
                        <a:spcAft>
                          <a:spcPts val="0"/>
                        </a:spcAft>
                        <a:buClr>
                          <a:schemeClr val="lt1"/>
                        </a:buClr>
                        <a:buSzPts val="2000"/>
                        <a:buFont typeface="Inter"/>
                        <a:buChar char="●"/>
                      </a:pPr>
                      <a:r>
                        <a:rPr lang="en" sz="2400">
                          <a:solidFill>
                            <a:srgbClr val="FFFFFF"/>
                          </a:solidFill>
                          <a:latin typeface="Inter"/>
                          <a:ea typeface="Inter"/>
                          <a:cs typeface="Inter"/>
                          <a:sym typeface="Inter"/>
                        </a:rPr>
                        <a:t>U.S. is 3.6%, </a:t>
                      </a:r>
                      <a:endParaRPr sz="2400">
                        <a:solidFill>
                          <a:srgbClr val="FFFFFF"/>
                        </a:solidFill>
                        <a:latin typeface="Inter"/>
                        <a:ea typeface="Inter"/>
                        <a:cs typeface="Inter"/>
                        <a:sym typeface="Inter"/>
                      </a:endParaRPr>
                    </a:p>
                    <a:p>
                      <a:pPr marL="482600" lvl="0" indent="-368300" algn="l" rtl="0">
                        <a:lnSpc>
                          <a:spcPct val="135000"/>
                        </a:lnSpc>
                        <a:spcBef>
                          <a:spcPts val="0"/>
                        </a:spcBef>
                        <a:spcAft>
                          <a:spcPts val="0"/>
                        </a:spcAft>
                        <a:buClr>
                          <a:schemeClr val="lt1"/>
                        </a:buClr>
                        <a:buSzPts val="2000"/>
                        <a:buFont typeface="Inter"/>
                        <a:buChar char="●"/>
                      </a:pPr>
                      <a:r>
                        <a:rPr lang="en" sz="2400">
                          <a:solidFill>
                            <a:srgbClr val="FFFFFF"/>
                          </a:solidFill>
                          <a:latin typeface="Inter"/>
                          <a:ea typeface="Inter"/>
                          <a:cs typeface="Inter"/>
                          <a:sym typeface="Inter"/>
                        </a:rPr>
                        <a:t>3.7% in the U.K., and </a:t>
                      </a:r>
                      <a:endParaRPr sz="2400">
                        <a:solidFill>
                          <a:srgbClr val="FFFFFF"/>
                        </a:solidFill>
                        <a:latin typeface="Inter"/>
                        <a:ea typeface="Inter"/>
                        <a:cs typeface="Inter"/>
                        <a:sym typeface="Inter"/>
                      </a:endParaRPr>
                    </a:p>
                    <a:p>
                      <a:pPr marL="482600" lvl="0" indent="-368300" algn="l" rtl="0">
                        <a:lnSpc>
                          <a:spcPct val="135000"/>
                        </a:lnSpc>
                        <a:spcBef>
                          <a:spcPts val="0"/>
                        </a:spcBef>
                        <a:spcAft>
                          <a:spcPts val="0"/>
                        </a:spcAft>
                        <a:buClr>
                          <a:schemeClr val="lt1"/>
                        </a:buClr>
                        <a:buSzPts val="2000"/>
                        <a:buFont typeface="Inter"/>
                        <a:buChar char="●"/>
                      </a:pPr>
                      <a:r>
                        <a:rPr lang="en" sz="2400">
                          <a:solidFill>
                            <a:srgbClr val="FFFFFF"/>
                          </a:solidFill>
                          <a:latin typeface="Inter"/>
                          <a:ea typeface="Inter"/>
                          <a:cs typeface="Inter"/>
                          <a:sym typeface="Inter"/>
                        </a:rPr>
                        <a:t>5.0% in Canada, </a:t>
                      </a:r>
                      <a:endParaRPr sz="2400">
                        <a:latin typeface="Inter"/>
                        <a:ea typeface="Inter"/>
                        <a:cs typeface="Inter"/>
                        <a:sym typeface="Inter"/>
                      </a:endParaRPr>
                    </a:p>
                  </a:txBody>
                  <a:tcPr marL="182850" marR="182850" marT="195050" marB="195050">
                    <a:lnL w="19050" cap="flat" cmpd="sng">
                      <a:solidFill>
                        <a:srgbClr val="8249DF"/>
                      </a:solidFill>
                      <a:prstDash val="solid"/>
                      <a:round/>
                      <a:headEnd type="none" w="sm" len="sm"/>
                      <a:tailEnd type="none" w="sm" len="sm"/>
                    </a:lnL>
                    <a:lnR w="19050" cap="flat" cmpd="sng">
                      <a:solidFill>
                        <a:srgbClr val="8249DF"/>
                      </a:solidFill>
                      <a:prstDash val="solid"/>
                      <a:round/>
                      <a:headEnd type="none" w="sm" len="sm"/>
                      <a:tailEnd type="none" w="sm" len="sm"/>
                    </a:lnR>
                    <a:lnT w="19050" cap="flat" cmpd="sng">
                      <a:solidFill>
                        <a:srgbClr val="8249DF"/>
                      </a:solidFill>
                      <a:prstDash val="solid"/>
                      <a:round/>
                      <a:headEnd type="none" w="sm" len="sm"/>
                      <a:tailEnd type="none" w="sm" len="sm"/>
                    </a:lnT>
                    <a:lnB w="19050" cap="flat" cmpd="sng">
                      <a:solidFill>
                        <a:srgbClr val="8249DF"/>
                      </a:solidFill>
                      <a:prstDash val="solid"/>
                      <a:round/>
                      <a:headEnd type="none" w="sm" len="sm"/>
                      <a:tailEnd type="none" w="sm" len="sm"/>
                    </a:lnB>
                  </a:tcPr>
                </a:tc>
                <a:tc>
                  <a:txBody>
                    <a:bodyPr/>
                    <a:lstStyle/>
                    <a:p>
                      <a:pPr marL="482600" lvl="0" indent="-368300" algn="l" rtl="0">
                        <a:lnSpc>
                          <a:spcPct val="135000"/>
                        </a:lnSpc>
                        <a:spcBef>
                          <a:spcPts val="0"/>
                        </a:spcBef>
                        <a:spcAft>
                          <a:spcPts val="0"/>
                        </a:spcAft>
                        <a:buClr>
                          <a:schemeClr val="lt1"/>
                        </a:buClr>
                        <a:buSzPts val="2000"/>
                        <a:buFont typeface="Inter"/>
                        <a:buChar char="●"/>
                      </a:pPr>
                      <a:r>
                        <a:rPr lang="en" sz="2400">
                          <a:solidFill>
                            <a:srgbClr val="FFFFFF"/>
                          </a:solidFill>
                          <a:latin typeface="Inter"/>
                          <a:ea typeface="Inter"/>
                          <a:cs typeface="Inter"/>
                          <a:sym typeface="Inter"/>
                        </a:rPr>
                        <a:t>5% in the U.S., </a:t>
                      </a:r>
                      <a:endParaRPr sz="2400">
                        <a:solidFill>
                          <a:srgbClr val="FFFFFF"/>
                        </a:solidFill>
                        <a:latin typeface="Inter"/>
                        <a:ea typeface="Inter"/>
                        <a:cs typeface="Inter"/>
                        <a:sym typeface="Inter"/>
                      </a:endParaRPr>
                    </a:p>
                    <a:p>
                      <a:pPr marL="482600" lvl="0" indent="-368300" algn="l" rtl="0">
                        <a:lnSpc>
                          <a:spcPct val="135000"/>
                        </a:lnSpc>
                        <a:spcBef>
                          <a:spcPts val="0"/>
                        </a:spcBef>
                        <a:spcAft>
                          <a:spcPts val="0"/>
                        </a:spcAft>
                        <a:buClr>
                          <a:schemeClr val="lt1"/>
                        </a:buClr>
                        <a:buSzPts val="2000"/>
                        <a:buFont typeface="Inter"/>
                        <a:buChar char="●"/>
                      </a:pPr>
                      <a:r>
                        <a:rPr lang="en" sz="2400">
                          <a:solidFill>
                            <a:srgbClr val="FFFFFF"/>
                          </a:solidFill>
                          <a:latin typeface="Inter"/>
                          <a:ea typeface="Inter"/>
                          <a:cs typeface="Inter"/>
                          <a:sym typeface="Inter"/>
                        </a:rPr>
                        <a:t>5.3% in the U.K. and </a:t>
                      </a:r>
                      <a:endParaRPr sz="2400">
                        <a:solidFill>
                          <a:srgbClr val="FFFFFF"/>
                        </a:solidFill>
                        <a:latin typeface="Inter"/>
                        <a:ea typeface="Inter"/>
                        <a:cs typeface="Inter"/>
                        <a:sym typeface="Inter"/>
                      </a:endParaRPr>
                    </a:p>
                    <a:p>
                      <a:pPr marL="482600" lvl="0" indent="-368300" algn="l" rtl="0">
                        <a:lnSpc>
                          <a:spcPct val="135000"/>
                        </a:lnSpc>
                        <a:spcBef>
                          <a:spcPts val="0"/>
                        </a:spcBef>
                        <a:spcAft>
                          <a:spcPts val="0"/>
                        </a:spcAft>
                        <a:buClr>
                          <a:schemeClr val="lt1"/>
                        </a:buClr>
                        <a:buSzPts val="2000"/>
                        <a:buFont typeface="Inter"/>
                        <a:buChar char="●"/>
                      </a:pPr>
                      <a:r>
                        <a:rPr lang="en" sz="2400">
                          <a:solidFill>
                            <a:srgbClr val="FFFFFF"/>
                          </a:solidFill>
                          <a:latin typeface="Inter"/>
                          <a:ea typeface="Inter"/>
                          <a:cs typeface="Inter"/>
                          <a:sym typeface="Inter"/>
                        </a:rPr>
                        <a:t>6.9% in Canada.</a:t>
                      </a:r>
                      <a:endParaRPr sz="2400">
                        <a:latin typeface="Inter"/>
                        <a:ea typeface="Inter"/>
                        <a:cs typeface="Inter"/>
                        <a:sym typeface="Inter"/>
                      </a:endParaRPr>
                    </a:p>
                  </a:txBody>
                  <a:tcPr marL="182850" marR="182850" marT="195050" marB="195050">
                    <a:lnL w="19050" cap="flat" cmpd="sng">
                      <a:solidFill>
                        <a:srgbClr val="8249DF"/>
                      </a:solidFill>
                      <a:prstDash val="solid"/>
                      <a:round/>
                      <a:headEnd type="none" w="sm" len="sm"/>
                      <a:tailEnd type="none" w="sm" len="sm"/>
                    </a:lnL>
                    <a:lnR w="19050" cap="flat" cmpd="sng">
                      <a:solidFill>
                        <a:srgbClr val="8249DF"/>
                      </a:solidFill>
                      <a:prstDash val="solid"/>
                      <a:round/>
                      <a:headEnd type="none" w="sm" len="sm"/>
                      <a:tailEnd type="none" w="sm" len="sm"/>
                    </a:lnR>
                    <a:lnT w="19050" cap="flat" cmpd="sng">
                      <a:solidFill>
                        <a:srgbClr val="8249DF"/>
                      </a:solidFill>
                      <a:prstDash val="solid"/>
                      <a:round/>
                      <a:headEnd type="none" w="sm" len="sm"/>
                      <a:tailEnd type="none" w="sm" len="sm"/>
                    </a:lnT>
                    <a:lnB w="19050" cap="flat" cmpd="sng">
                      <a:solidFill>
                        <a:srgbClr val="8249D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25" name="Google Shape;225;p30"/>
          <p:cNvSpPr txBox="1">
            <a:spLocks noGrp="1"/>
          </p:cNvSpPr>
          <p:nvPr>
            <p:ph type="body" idx="1"/>
          </p:nvPr>
        </p:nvSpPr>
        <p:spPr>
          <a:xfrm>
            <a:off x="1835375" y="7098325"/>
            <a:ext cx="15109800" cy="19833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a:t>These stats are not meant to scare organizations, rather to put things in perspective. Organizations must get creative to stand out from the rest and change the minds of their internal staff, who might already be looking for new opportunities.</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1587</Words>
  <Application>Microsoft Office PowerPoint</Application>
  <PresentationFormat>Custom</PresentationFormat>
  <Paragraphs>156</Paragraphs>
  <Slides>29</Slides>
  <Notes>29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Inter</vt:lpstr>
      <vt:lpstr>Inter ExtraBold</vt:lpstr>
      <vt:lpstr>Inter Medium</vt:lpstr>
      <vt:lpstr>Inter SemiBold</vt:lpstr>
      <vt:lpstr>Sora</vt:lpstr>
      <vt:lpstr>Simple Light</vt:lpstr>
      <vt:lpstr>Simple Light</vt:lpstr>
      <vt:lpstr>Insights From the 2023 Digital Outlook Report</vt:lpstr>
      <vt:lpstr>Today’s speakers</vt:lpstr>
      <vt:lpstr>2015-2020</vt:lpstr>
      <vt:lpstr>80% of organizations have staff dedicated solely to online/digital strategy</vt:lpstr>
      <vt:lpstr>45% of organizations claim the entry point of their digital staff consists of existing staff who added on new digital skills</vt:lpstr>
      <vt:lpstr>Organizations experienced a ¾ difficulty when finding &amp; hiring digital staff</vt:lpstr>
      <vt:lpstr>53% of organizations found a ¾ &amp; above difficulty to retain staff</vt:lpstr>
      <vt:lpstr>What is holding organizations back when hiring &amp; retaining digital staff?</vt:lpstr>
      <vt:lpstr>It’s not just the social impact sector</vt:lpstr>
      <vt:lpstr>78% of organizations have a written digital strategy</vt:lpstr>
      <vt:lpstr>A lesson from Peter Drucker</vt:lpstr>
      <vt:lpstr>40% of nonprofits find a lack of training on new digital strategies &amp; tactics to be their biggest roadblock</vt:lpstr>
      <vt:lpstr>New platforms every day</vt:lpstr>
      <vt:lpstr>1/5 organizations are saying they don’t plan on starting an sms program</vt:lpstr>
      <vt:lpstr>Online Revenue Streams &amp; Diversifying</vt:lpstr>
      <vt:lpstr>26% of nonprofits giving experience do not share a similar domain</vt:lpstr>
      <vt:lpstr>44% of organizations are not taking advantage of google ad grants</vt:lpstr>
      <vt:lpstr>34% of organizations use bing for remarketing / retargeting?</vt:lpstr>
      <vt:lpstr>49% of organizations plan to focus more on influencers in 2023</vt:lpstr>
      <vt:lpstr>Overall fundraising budget earmarked for digital spend in 2023</vt:lpstr>
      <vt:lpstr>44% of nonprofits use inbound marketing for their lead generation</vt:lpstr>
      <vt:lpstr>Digital acquisition &amp; retention strategies split in half</vt:lpstr>
      <vt:lpstr>What is your renewal rate for one-time digital donors?</vt:lpstr>
      <vt:lpstr>Omnichannel approach in 2023</vt:lpstr>
      <vt:lpstr>Improving email deliverability</vt:lpstr>
      <vt:lpstr>What influences do you think will have the biggest impact on your digital in 2023 &amp; beyond?</vt:lpstr>
      <vt:lpstr>Are there any keys to unlocking digital’s potential?</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Insights From the 2023 Digital Outlook Report</dc:title>
  <cp:lastModifiedBy>Kimberly Boyd-Lewis</cp:lastModifiedBy>
  <cp:revision>1</cp:revision>
  <dcterms:modified xsi:type="dcterms:W3CDTF">2023-04-10T21:32:30Z</dcterms:modified>
</cp:coreProperties>
</file>